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256" r:id="rId6"/>
    <p:sldId id="292" r:id="rId7"/>
    <p:sldId id="321" r:id="rId8"/>
    <p:sldId id="304" r:id="rId9"/>
    <p:sldId id="300" r:id="rId10"/>
    <p:sldId id="322" r:id="rId11"/>
    <p:sldId id="323" r:id="rId12"/>
    <p:sldId id="325" r:id="rId13"/>
    <p:sldId id="266" r:id="rId14"/>
    <p:sldId id="267" r:id="rId15"/>
    <p:sldId id="268" r:id="rId16"/>
    <p:sldId id="269" r:id="rId17"/>
    <p:sldId id="270" r:id="rId18"/>
    <p:sldId id="274" r:id="rId19"/>
    <p:sldId id="275"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2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625" autoAdjust="0"/>
  </p:normalViewPr>
  <p:slideViewPr>
    <p:cSldViewPr snapToGrid="0">
      <p:cViewPr varScale="1">
        <p:scale>
          <a:sx n="86" d="100"/>
          <a:sy n="86" d="100"/>
        </p:scale>
        <p:origin x="514" y="5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solidFill>
                  <a:schemeClr val="bg1"/>
                </a:solidFill>
              </a:rPr>
              <a:t>FEWS Funding</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v>
                </c:pt>
              </c:strCache>
            </c:strRef>
          </c:tx>
          <c:dPt>
            <c:idx val="0"/>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E95-4CFC-9BE8-BEA95D22A4DF}"/>
              </c:ext>
            </c:extLst>
          </c:dPt>
          <c:dPt>
            <c:idx val="1"/>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E95-4CFC-9BE8-BEA95D22A4DF}"/>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CE95-4CFC-9BE8-BEA95D22A4DF}"/>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7463673461142618"/>
                      <c:h val="0.22678700629089707"/>
                    </c:manualLayout>
                  </c15:layout>
                </c:ext>
                <c:ext xmlns:c16="http://schemas.microsoft.com/office/drawing/2014/chart" uri="{C3380CC4-5D6E-409C-BE32-E72D297353CC}">
                  <c16:uniqueId val="{00000003-CE95-4CFC-9BE8-BEA95D22A4D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Grant </c:v>
                </c:pt>
                <c:pt idx="1">
                  <c:v>In-Kind/Cash </c:v>
                </c:pt>
              </c:strCache>
            </c:strRef>
          </c:cat>
          <c:val>
            <c:numRef>
              <c:f>Sheet1!$B$2:$B$3</c:f>
              <c:numCache>
                <c:formatCode>General</c:formatCode>
                <c:ptCount val="2"/>
                <c:pt idx="0">
                  <c:v>74</c:v>
                </c:pt>
                <c:pt idx="1">
                  <c:v>26</c:v>
                </c:pt>
              </c:numCache>
            </c:numRef>
          </c:val>
          <c:extLst>
            <c:ext xmlns:c16="http://schemas.microsoft.com/office/drawing/2014/chart" uri="{C3380CC4-5D6E-409C-BE32-E72D297353CC}">
              <c16:uniqueId val="{00000000-41CB-442F-B0FD-C591B6C1A319}"/>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BFF01-DE41-4347-BBCF-CB8AED3E4E08}" type="datetimeFigureOut">
              <a:rPr lang="en-US" smtClean="0"/>
              <a:t>9/1/2021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C32B1-2CAE-4C52-8BE7-7E273962A94F}" type="slidenum">
              <a:rPr lang="en-US" smtClean="0"/>
              <a:t>‹#›</a:t>
            </a:fld>
            <a:endParaRPr lang="en-US"/>
          </a:p>
        </p:txBody>
      </p:sp>
    </p:spTree>
    <p:extLst>
      <p:ext uri="{BB962C8B-B14F-4D97-AF65-F5344CB8AC3E}">
        <p14:creationId xmlns:p14="http://schemas.microsoft.com/office/powerpoint/2010/main" val="83362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is over 90% complete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Automated Local Evaluation in Real Time (ALERT)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the weather monitoring station</a:t>
            </a:r>
            <a:r>
              <a:rPr lang="en-US" baseline="0" dirty="0"/>
              <a:t> demo unit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0D89F-285B-4064-AFF3-C22D25015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47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 depiction (transitions) of current stations, moved and/or upgraded stations, new installs, Standpipe locations, and SJRA Base Station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 of stream depth monitoring allows flow estimates in real time.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0D89F-285B-4064-AFF3-C22D25015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64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Upgrade existing gages to ALERT 2</a:t>
            </a:r>
          </a:p>
          <a:p>
            <a:r>
              <a:rPr lang="en-US" dirty="0">
                <a:solidFill>
                  <a:schemeClr val="bg1"/>
                </a:solidFill>
              </a:rPr>
              <a:t>Upgrade Tower and move to new location for better reception</a:t>
            </a:r>
          </a:p>
          <a:p>
            <a:r>
              <a:rPr lang="en-US" dirty="0">
                <a:solidFill>
                  <a:schemeClr val="bg1"/>
                </a:solidFill>
              </a:rPr>
              <a:t>Provide gage </a:t>
            </a:r>
            <a:r>
              <a:rPr lang="en-US" dirty="0" err="1">
                <a:solidFill>
                  <a:schemeClr val="bg1"/>
                </a:solidFill>
              </a:rPr>
              <a:t>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0D89F-285B-4064-AFF3-C22D25015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62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FC32B1-2CAE-4C52-8BE7-7E273962A94F}" type="slidenum">
              <a:rPr lang="en-US" smtClean="0"/>
              <a:t>14</a:t>
            </a:fld>
            <a:endParaRPr lang="en-US"/>
          </a:p>
        </p:txBody>
      </p:sp>
    </p:spTree>
    <p:extLst>
      <p:ext uri="{BB962C8B-B14F-4D97-AF65-F5344CB8AC3E}">
        <p14:creationId xmlns:p14="http://schemas.microsoft.com/office/powerpoint/2010/main" val="1852877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0616" y="2166256"/>
            <a:ext cx="9144000" cy="1198747"/>
          </a:xfrm>
        </p:spPr>
        <p:txBody>
          <a:bodyPr anchor="b">
            <a:normAutofit/>
          </a:bodyPr>
          <a:lstStyle>
            <a:lvl1pPr algn="ctr">
              <a:defRPr sz="5000"/>
            </a:lvl1pPr>
          </a:lstStyle>
          <a:p>
            <a:r>
              <a:rPr lang="en-US" dirty="0"/>
              <a:t>Click to edit Master title style</a:t>
            </a:r>
          </a:p>
        </p:txBody>
      </p:sp>
      <p:sp>
        <p:nvSpPr>
          <p:cNvPr id="3" name="Subtitle 2"/>
          <p:cNvSpPr>
            <a:spLocks noGrp="1"/>
          </p:cNvSpPr>
          <p:nvPr>
            <p:ph type="subTitle" idx="1"/>
          </p:nvPr>
        </p:nvSpPr>
        <p:spPr>
          <a:xfrm>
            <a:off x="2463623" y="3589426"/>
            <a:ext cx="9144000" cy="2146356"/>
          </a:xfrm>
          <a:prstGeom prst="rect">
            <a:avLst/>
          </a:prstGeom>
        </p:spPr>
        <p:txBody>
          <a:bodyPr/>
          <a:lstStyle>
            <a:lvl1pPr marL="0" indent="0" algn="ctr">
              <a:buNone/>
              <a:defRPr sz="3200" b="1">
                <a:latin typeface="Cambria" panose="02040503050406030204" pitchFamily="18" charset="0"/>
                <a:ea typeface="Cambria" panose="02040503050406030204"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a:p>
            <a:r>
              <a:rPr lang="en-US" dirty="0"/>
              <a:t>Date</a:t>
            </a:r>
          </a:p>
        </p:txBody>
      </p:sp>
    </p:spTree>
    <p:extLst>
      <p:ext uri="{BB962C8B-B14F-4D97-AF65-F5344CB8AC3E}">
        <p14:creationId xmlns:p14="http://schemas.microsoft.com/office/powerpoint/2010/main" val="33807695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1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5738" y="160272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2388" y="202321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itle 1"/>
          <p:cNvSpPr>
            <a:spLocks noGrp="1"/>
          </p:cNvSpPr>
          <p:nvPr>
            <p:ph type="title"/>
          </p:nvPr>
        </p:nvSpPr>
        <p:spPr>
          <a:xfrm>
            <a:off x="0" y="0"/>
            <a:ext cx="12192000" cy="1325563"/>
          </a:xfrm>
        </p:spPr>
        <p:txBody>
          <a:bodyPr/>
          <a:lstStyle/>
          <a:p>
            <a:r>
              <a:rPr lang="en-US" dirty="0"/>
              <a:t>Click to edit Master title style</a:t>
            </a:r>
          </a:p>
        </p:txBody>
      </p:sp>
    </p:spTree>
    <p:extLst>
      <p:ext uri="{BB962C8B-B14F-4D97-AF65-F5344CB8AC3E}">
        <p14:creationId xmlns:p14="http://schemas.microsoft.com/office/powerpoint/2010/main" val="180300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02832" y="15685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itle 1"/>
          <p:cNvSpPr>
            <a:spLocks noGrp="1"/>
          </p:cNvSpPr>
          <p:nvPr>
            <p:ph type="title"/>
          </p:nvPr>
        </p:nvSpPr>
        <p:spPr>
          <a:xfrm>
            <a:off x="0" y="0"/>
            <a:ext cx="12192000" cy="1325563"/>
          </a:xfrm>
        </p:spPr>
        <p:txBody>
          <a:bodyPr/>
          <a:lstStyle/>
          <a:p>
            <a:r>
              <a:rPr lang="en-US" dirty="0"/>
              <a:t>Click to edit Master title style</a:t>
            </a:r>
          </a:p>
        </p:txBody>
      </p:sp>
    </p:spTree>
    <p:extLst>
      <p:ext uri="{BB962C8B-B14F-4D97-AF65-F5344CB8AC3E}">
        <p14:creationId xmlns:p14="http://schemas.microsoft.com/office/powerpoint/2010/main" val="764093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322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5071" y="2558142"/>
            <a:ext cx="9470524" cy="1021928"/>
          </a:xfrm>
        </p:spPr>
        <p:txBody>
          <a:bodyPr anchor="b">
            <a:normAutofit/>
          </a:bodyPr>
          <a:lstStyle>
            <a:lvl1pPr>
              <a:defRPr sz="5000"/>
            </a:lvl1pPr>
          </a:lstStyle>
          <a:p>
            <a:r>
              <a:rPr lang="en-US" dirty="0"/>
              <a:t>Click to edit Master title style</a:t>
            </a:r>
          </a:p>
        </p:txBody>
      </p:sp>
      <p:sp>
        <p:nvSpPr>
          <p:cNvPr id="3" name="Text Placeholder 2"/>
          <p:cNvSpPr>
            <a:spLocks noGrp="1"/>
          </p:cNvSpPr>
          <p:nvPr>
            <p:ph type="body" idx="1"/>
          </p:nvPr>
        </p:nvSpPr>
        <p:spPr>
          <a:xfrm>
            <a:off x="2135071" y="3904923"/>
            <a:ext cx="9450538" cy="1500187"/>
          </a:xfrm>
          <a:prstGeom prst="rect">
            <a:avLst/>
          </a:prstGeom>
        </p:spPr>
        <p:txBody>
          <a:bodyPr/>
          <a:lstStyle>
            <a:lvl1pPr marL="0" indent="0">
              <a:buNone/>
              <a:defRPr sz="3200">
                <a:solidFill>
                  <a:schemeClr val="tx1">
                    <a:tint val="75000"/>
                  </a:schemeClr>
                </a:solidFill>
                <a:latin typeface="Cambria" panose="02040503050406030204" pitchFamily="18" charset="0"/>
                <a:ea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9615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535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000">
                <a:latin typeface="Cambria" panose="02040503050406030204" pitchFamily="18" charset="0"/>
                <a:ea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15504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22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131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260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472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370103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820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4520" y="2766219"/>
            <a:ext cx="10317480" cy="1325563"/>
          </a:xfrm>
          <a:prstGeom prst="rect">
            <a:avLst/>
          </a:prstGeom>
        </p:spPr>
        <p:txBody>
          <a:bodyPr vert="horz" lIns="91440" tIns="45720" rIns="91440" bIns="45720" rtlCol="0" anchor="ctr">
            <a:noAutofit/>
          </a:bodyPr>
          <a:lstStyle/>
          <a:p>
            <a:r>
              <a:rPr lang="en-US" dirty="0"/>
              <a:t>Click to edit Master title style</a:t>
            </a: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2508550" y="2508550"/>
            <a:ext cx="6891620" cy="1874520"/>
          </a:xfrm>
          <a:prstGeom prst="rect">
            <a:avLst/>
          </a:prstGeom>
        </p:spPr>
      </p:pic>
    </p:spTree>
    <p:extLst>
      <p:ext uri="{BB962C8B-B14F-4D97-AF65-F5344CB8AC3E}">
        <p14:creationId xmlns:p14="http://schemas.microsoft.com/office/powerpoint/2010/main" val="3814561"/>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5" r:id="rId5"/>
  </p:sldLayoutIdLst>
  <p:txStyles>
    <p:titleStyle>
      <a:lvl1pPr algn="ctr" defTabSz="914400" rtl="0" eaLnBrk="1" latinLnBrk="0" hangingPunct="1">
        <a:lnSpc>
          <a:spcPct val="90000"/>
        </a:lnSpc>
        <a:spcBef>
          <a:spcPct val="0"/>
        </a:spcBef>
        <a:buNone/>
        <a:defRPr sz="5000" b="1" kern="1200">
          <a:solidFill>
            <a:schemeClr val="tx1"/>
          </a:solidFill>
          <a:latin typeface="Cambria" panose="02040503050406030204" pitchFamily="18" charset="0"/>
          <a:ea typeface="Cambria" panose="02040503050406030204" pitchFamily="18"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820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325563"/>
          </a:xfrm>
          <a:prstGeom prst="rect">
            <a:avLst/>
          </a:prstGeom>
          <a:solidFill>
            <a:schemeClr val="bg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184550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8" r:id="rId5"/>
    <p:sldLayoutId id="2147483669" r:id="rId6"/>
    <p:sldLayoutId id="2147483670" r:id="rId7"/>
  </p:sldLayoutIdLst>
  <p:txStyles>
    <p:titleStyle>
      <a:lvl1pPr algn="ctr" defTabSz="914400" rtl="0" eaLnBrk="1" latinLnBrk="0" hangingPunct="1">
        <a:lnSpc>
          <a:spcPct val="90000"/>
        </a:lnSpc>
        <a:spcBef>
          <a:spcPct val="0"/>
        </a:spcBef>
        <a:buNone/>
        <a:defRPr sz="4400" b="1" kern="1200">
          <a:solidFill>
            <a:srgbClr val="08203F"/>
          </a:solidFill>
          <a:latin typeface="Cambria" panose="02040503050406030204" pitchFamily="18" charset="0"/>
          <a:ea typeface="Cambria" panose="02040503050406030204" pitchFamily="18"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Cambria" panose="02040503050406030204" pitchFamily="18"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Cambria" panose="02040503050406030204" pitchFamily="18"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ambria" panose="02040503050406030204" pitchFamily="18"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Cambria" panose="02040503050406030204" pitchFamily="18"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Cambria" panose="02040503050406030204" pitchFamily="18"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loodmanagementdivision@sjra.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png"/><Relationship Id="rId7"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9.wmf"/><Relationship Id="rId10" Type="http://schemas.openxmlformats.org/officeDocument/2006/relationships/image" Target="../media/image12.png"/><Relationship Id="rId4" Type="http://schemas.openxmlformats.org/officeDocument/2006/relationships/oleObject" Target="../embeddings/oleObject1.bin"/><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5677" y="4856973"/>
            <a:ext cx="9144000" cy="1198747"/>
          </a:xfrm>
        </p:spPr>
        <p:txBody>
          <a:bodyPr>
            <a:normAutofit fontScale="90000"/>
          </a:bodyPr>
          <a:lstStyle/>
          <a:p>
            <a:br>
              <a:rPr lang="en-US" dirty="0"/>
            </a:br>
            <a:r>
              <a:rPr lang="en-US" dirty="0"/>
              <a:t> </a:t>
            </a:r>
            <a:br>
              <a:rPr lang="en-US" dirty="0"/>
            </a:br>
            <a:r>
              <a:rPr lang="en-US" sz="4900" dirty="0"/>
              <a:t>Flood Early Warning System for San Jacinto County  </a:t>
            </a:r>
            <a:br>
              <a:rPr lang="en-US" sz="4900" dirty="0"/>
            </a:br>
            <a:br>
              <a:rPr lang="en-US" sz="4900" dirty="0"/>
            </a:br>
            <a:r>
              <a:rPr lang="en-US" sz="4000" dirty="0"/>
              <a:t>Matt Barrett &amp; Briana Gallagher</a:t>
            </a:r>
            <a:br>
              <a:rPr lang="en-US" sz="4000" i="1" dirty="0"/>
            </a:br>
            <a:r>
              <a:rPr lang="en-US" sz="3100" i="1" dirty="0"/>
              <a:t>Flood Management Division </a:t>
            </a:r>
            <a:br>
              <a:rPr lang="en-US" sz="3100" i="1" dirty="0"/>
            </a:br>
            <a:br>
              <a:rPr lang="en-US" sz="3100" i="1" dirty="0"/>
            </a:br>
            <a:br>
              <a:rPr lang="en-US" sz="3100" i="1" dirty="0"/>
            </a:br>
            <a:r>
              <a:rPr lang="en-US" sz="3100" i="1" dirty="0"/>
              <a:t>Send emails to:</a:t>
            </a:r>
            <a:br>
              <a:rPr lang="en-US" sz="3100" i="1" dirty="0"/>
            </a:br>
            <a:r>
              <a:rPr lang="en-US" sz="3100" i="1" dirty="0">
                <a:solidFill>
                  <a:srgbClr val="92D050"/>
                </a:solidFill>
                <a:hlinkClick r:id="rId2">
                  <a:extLst>
                    <a:ext uri="{A12FA001-AC4F-418D-AE19-62706E023703}">
                      <ahyp:hlinkClr xmlns:ahyp="http://schemas.microsoft.com/office/drawing/2018/hyperlinkcolor" val="tx"/>
                    </a:ext>
                  </a:extLst>
                </a:hlinkClick>
              </a:rPr>
              <a:t>floodmanagementdivision@sjra.net</a:t>
            </a:r>
            <a:r>
              <a:rPr lang="en-US" sz="3100" i="1" dirty="0">
                <a:solidFill>
                  <a:srgbClr val="92D050"/>
                </a:solidFill>
              </a:rPr>
              <a:t> </a:t>
            </a:r>
            <a:endParaRPr lang="en-US" i="1" dirty="0">
              <a:solidFill>
                <a:srgbClr val="92D050"/>
              </a:solidFill>
            </a:endParaRPr>
          </a:p>
        </p:txBody>
      </p:sp>
    </p:spTree>
    <p:extLst>
      <p:ext uri="{BB962C8B-B14F-4D97-AF65-F5344CB8AC3E}">
        <p14:creationId xmlns:p14="http://schemas.microsoft.com/office/powerpoint/2010/main" val="10402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Flood Early Warning System</a:t>
            </a:r>
          </a:p>
        </p:txBody>
      </p:sp>
      <p:sp>
        <p:nvSpPr>
          <p:cNvPr id="3" name="Content Placeholder 2"/>
          <p:cNvSpPr>
            <a:spLocks noGrp="1"/>
          </p:cNvSpPr>
          <p:nvPr>
            <p:ph sz="half" idx="1"/>
          </p:nvPr>
        </p:nvSpPr>
        <p:spPr>
          <a:xfrm>
            <a:off x="90056" y="1482016"/>
            <a:ext cx="6763506" cy="5375984"/>
          </a:xfrm>
        </p:spPr>
        <p:txBody>
          <a:bodyPr>
            <a:normAutofit/>
          </a:bodyPr>
          <a:lstStyle/>
          <a:p>
            <a:pPr marL="457200" lvl="1" indent="0">
              <a:buNone/>
            </a:pPr>
            <a:endParaRPr lang="en-US" sz="1400" dirty="0"/>
          </a:p>
          <a:p>
            <a:pPr lvl="1"/>
            <a:r>
              <a:rPr lang="en-US" dirty="0"/>
              <a:t>Project will be funded by $48,100 in grants and $16,900 in-kind services/local match provided by SJRA. </a:t>
            </a:r>
          </a:p>
          <a:p>
            <a:pPr lvl="1"/>
            <a:endParaRPr lang="en-US" sz="1400" dirty="0"/>
          </a:p>
          <a:p>
            <a:pPr lvl="1"/>
            <a:r>
              <a:rPr lang="en-US" dirty="0"/>
              <a:t>San Jacinto County will provide funding for annual O&amp;M (up to $15,000 per year) of gages by SJRA staff.</a:t>
            </a:r>
          </a:p>
          <a:p>
            <a:pPr lvl="1"/>
            <a:endParaRPr lang="en-US" sz="1800" dirty="0"/>
          </a:p>
          <a:p>
            <a:pPr lvl="1"/>
            <a:r>
              <a:rPr lang="en-US" dirty="0"/>
              <a:t>Project requires coordination with multiple agencies. </a:t>
            </a:r>
          </a:p>
          <a:p>
            <a:pPr lvl="1"/>
            <a:endParaRPr lang="en-US" dirty="0"/>
          </a:p>
          <a:p>
            <a:endParaRPr lang="en-US" dirty="0"/>
          </a:p>
        </p:txBody>
      </p:sp>
      <p:graphicFrame>
        <p:nvGraphicFramePr>
          <p:cNvPr id="6" name="Chart 5">
            <a:extLst>
              <a:ext uri="{FF2B5EF4-FFF2-40B4-BE49-F238E27FC236}">
                <a16:creationId xmlns:a16="http://schemas.microsoft.com/office/drawing/2014/main" id="{1B804085-1973-4186-A689-4C3B68096FC3}"/>
              </a:ext>
            </a:extLst>
          </p:cNvPr>
          <p:cNvGraphicFramePr/>
          <p:nvPr>
            <p:extLst>
              <p:ext uri="{D42A27DB-BD31-4B8C-83A1-F6EECF244321}">
                <p14:modId xmlns:p14="http://schemas.microsoft.com/office/powerpoint/2010/main" val="3281290664"/>
              </p:ext>
            </p:extLst>
          </p:nvPr>
        </p:nvGraphicFramePr>
        <p:xfrm>
          <a:off x="7082443" y="1482016"/>
          <a:ext cx="4851343" cy="50903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065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Flood Early Warning System</a:t>
            </a:r>
            <a:endParaRPr lang="en-US" dirty="0"/>
          </a:p>
        </p:txBody>
      </p:sp>
      <p:sp>
        <p:nvSpPr>
          <p:cNvPr id="3" name="Content Placeholder 2"/>
          <p:cNvSpPr>
            <a:spLocks noGrp="1"/>
          </p:cNvSpPr>
          <p:nvPr>
            <p:ph sz="half" idx="1"/>
          </p:nvPr>
        </p:nvSpPr>
        <p:spPr>
          <a:xfrm>
            <a:off x="73429" y="1426809"/>
            <a:ext cx="5627197" cy="5244860"/>
          </a:xfrm>
        </p:spPr>
        <p:txBody>
          <a:bodyPr>
            <a:normAutofit fontScale="92500" lnSpcReduction="10000"/>
          </a:bodyPr>
          <a:lstStyle/>
          <a:p>
            <a:pPr lvl="0"/>
            <a:endParaRPr lang="en-US" sz="2800" dirty="0"/>
          </a:p>
          <a:p>
            <a:pPr lvl="0"/>
            <a:r>
              <a:rPr lang="en-US" sz="2800" dirty="0"/>
              <a:t>The purpose of this project is to install rain and river/stream gaging equipment at three (3) locations identified as critical by San Jacinto County.</a:t>
            </a:r>
          </a:p>
          <a:p>
            <a:pPr lvl="0"/>
            <a:endParaRPr lang="en-US" sz="1200" dirty="0"/>
          </a:p>
          <a:p>
            <a:pPr lvl="0"/>
            <a:r>
              <a:rPr lang="en-US" sz="2800" dirty="0"/>
              <a:t>The locations have been selected by San Jacinto County and are: </a:t>
            </a:r>
          </a:p>
          <a:p>
            <a:pPr lvl="1"/>
            <a:r>
              <a:rPr lang="en-US" sz="2400" dirty="0"/>
              <a:t>Winters Bayou at State Highway 150</a:t>
            </a:r>
          </a:p>
          <a:p>
            <a:pPr lvl="1"/>
            <a:endParaRPr lang="en-US" sz="900" dirty="0"/>
          </a:p>
          <a:p>
            <a:pPr lvl="1"/>
            <a:r>
              <a:rPr lang="en-US" sz="2400" dirty="0"/>
              <a:t>East Fork San Jacinto River at FM 945</a:t>
            </a:r>
          </a:p>
          <a:p>
            <a:pPr marL="457200" lvl="1" indent="0">
              <a:buNone/>
            </a:pPr>
            <a:endParaRPr lang="en-US" sz="900" dirty="0"/>
          </a:p>
          <a:p>
            <a:pPr lvl="1"/>
            <a:r>
              <a:rPr lang="en-US" sz="2400" dirty="0"/>
              <a:t>Peach Creek at FM 3081</a:t>
            </a:r>
            <a:endParaRPr lang="en-US" sz="2400" b="1" dirty="0"/>
          </a:p>
          <a:p>
            <a:pPr marL="0" lvl="0" indent="0">
              <a:buNone/>
            </a:pPr>
            <a:r>
              <a:rPr lang="en-US" dirty="0"/>
              <a:t> </a:t>
            </a:r>
          </a:p>
          <a:p>
            <a:endParaRPr lang="en-US" dirty="0"/>
          </a:p>
        </p:txBody>
      </p:sp>
      <p:pic>
        <p:nvPicPr>
          <p:cNvPr id="4" name="Picture 3">
            <a:extLst>
              <a:ext uri="{FF2B5EF4-FFF2-40B4-BE49-F238E27FC236}">
                <a16:creationId xmlns:a16="http://schemas.microsoft.com/office/drawing/2014/main" id="{1209679D-1DE3-49FD-B422-85B754306848}"/>
              </a:ext>
            </a:extLst>
          </p:cNvPr>
          <p:cNvPicPr>
            <a:picLocks noChangeAspect="1"/>
          </p:cNvPicPr>
          <p:nvPr/>
        </p:nvPicPr>
        <p:blipFill>
          <a:blip r:embed="rId2"/>
          <a:stretch>
            <a:fillRect/>
          </a:stretch>
        </p:blipFill>
        <p:spPr>
          <a:xfrm>
            <a:off x="5700626" y="1564185"/>
            <a:ext cx="6342968" cy="4970107"/>
          </a:xfrm>
          <a:prstGeom prst="rect">
            <a:avLst/>
          </a:prstGeom>
          <a:ln w="28575">
            <a:solidFill>
              <a:schemeClr val="bg1"/>
            </a:solidFill>
          </a:ln>
        </p:spPr>
      </p:pic>
    </p:spTree>
    <p:extLst>
      <p:ext uri="{BB962C8B-B14F-4D97-AF65-F5344CB8AC3E}">
        <p14:creationId xmlns:p14="http://schemas.microsoft.com/office/powerpoint/2010/main" val="95288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Flood Early Warning System</a:t>
            </a:r>
          </a:p>
        </p:txBody>
      </p:sp>
      <p:sp>
        <p:nvSpPr>
          <p:cNvPr id="3" name="Content Placeholder 2"/>
          <p:cNvSpPr>
            <a:spLocks noGrp="1"/>
          </p:cNvSpPr>
          <p:nvPr>
            <p:ph sz="half" idx="1"/>
          </p:nvPr>
        </p:nvSpPr>
        <p:spPr>
          <a:xfrm>
            <a:off x="838200" y="1518249"/>
            <a:ext cx="10591800" cy="5244860"/>
          </a:xfrm>
        </p:spPr>
        <p:txBody>
          <a:bodyPr>
            <a:normAutofit/>
          </a:bodyPr>
          <a:lstStyle/>
          <a:p>
            <a:pPr lvl="0"/>
            <a:r>
              <a:rPr lang="en-US" dirty="0"/>
              <a:t>The downstream areas have been impacted by several previous storm events causing road closures, high water rescues, etc. These previous storms include: </a:t>
            </a:r>
          </a:p>
          <a:p>
            <a:pPr lvl="1"/>
            <a:r>
              <a:rPr lang="en-US" dirty="0"/>
              <a:t>Hurricane Harvey (2017)</a:t>
            </a:r>
          </a:p>
          <a:p>
            <a:pPr lvl="1"/>
            <a:r>
              <a:rPr lang="en-US" dirty="0"/>
              <a:t>Hurricane Ike (2008)</a:t>
            </a:r>
          </a:p>
          <a:p>
            <a:pPr lvl="1"/>
            <a:r>
              <a:rPr lang="en-US" dirty="0"/>
              <a:t>Hurricane Rita (2005)</a:t>
            </a:r>
          </a:p>
          <a:p>
            <a:pPr lvl="1"/>
            <a:r>
              <a:rPr lang="en-US" dirty="0"/>
              <a:t> Storms in 1994, 1998, 2015, and 2016</a:t>
            </a:r>
          </a:p>
          <a:p>
            <a:pPr lvl="1"/>
            <a:endParaRPr lang="en-US" sz="1200" dirty="0"/>
          </a:p>
          <a:p>
            <a:r>
              <a:rPr lang="en-US" dirty="0"/>
              <a:t>These have historically been low population areas, but are growing rapidly</a:t>
            </a:r>
          </a:p>
          <a:p>
            <a:endParaRPr lang="en-US" dirty="0"/>
          </a:p>
        </p:txBody>
      </p:sp>
    </p:spTree>
    <p:extLst>
      <p:ext uri="{BB962C8B-B14F-4D97-AF65-F5344CB8AC3E}">
        <p14:creationId xmlns:p14="http://schemas.microsoft.com/office/powerpoint/2010/main" val="153082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Flood Early Warning System</a:t>
            </a:r>
            <a:endParaRPr lang="en-US" dirty="0"/>
          </a:p>
        </p:txBody>
      </p:sp>
      <p:sp>
        <p:nvSpPr>
          <p:cNvPr id="3" name="Content Placeholder 2"/>
          <p:cNvSpPr>
            <a:spLocks noGrp="1"/>
          </p:cNvSpPr>
          <p:nvPr>
            <p:ph sz="half" idx="1"/>
          </p:nvPr>
        </p:nvSpPr>
        <p:spPr>
          <a:xfrm>
            <a:off x="173182" y="1443435"/>
            <a:ext cx="6522893" cy="5244860"/>
          </a:xfrm>
        </p:spPr>
        <p:txBody>
          <a:bodyPr>
            <a:normAutofit fontScale="85000" lnSpcReduction="10000"/>
          </a:bodyPr>
          <a:lstStyle/>
          <a:p>
            <a:pPr lvl="0"/>
            <a:r>
              <a:rPr lang="en-US" dirty="0"/>
              <a:t>The intent of the project is to provide early warning to residents, businesses, property owners, OEM, etc. downstream of the gage locations.</a:t>
            </a:r>
          </a:p>
          <a:p>
            <a:pPr lvl="0"/>
            <a:endParaRPr lang="en-US" sz="1200" dirty="0"/>
          </a:p>
          <a:p>
            <a:pPr lvl="0"/>
            <a:r>
              <a:rPr lang="en-US" dirty="0"/>
              <a:t>The FEWS will assist in the protection of life and property. </a:t>
            </a:r>
          </a:p>
          <a:p>
            <a:pPr lvl="0"/>
            <a:endParaRPr lang="en-US" sz="1200" dirty="0"/>
          </a:p>
          <a:p>
            <a:pPr lvl="0"/>
            <a:r>
              <a:rPr lang="en-US" dirty="0"/>
              <a:t>Once constructed, data obtained from the gage sites will be transmitted to SJRA’s ALERT2 network and displayed on SJRA’s Contrail website.  </a:t>
            </a:r>
          </a:p>
          <a:p>
            <a:pPr lvl="0"/>
            <a:endParaRPr lang="en-US" sz="1200" dirty="0"/>
          </a:p>
          <a:p>
            <a:pPr lvl="0"/>
            <a:r>
              <a:rPr lang="en-US" dirty="0"/>
              <a:t>Information shared with Harris County FWS, sign up for alerts. </a:t>
            </a:r>
          </a:p>
          <a:p>
            <a:endParaRPr lang="en-US" dirty="0"/>
          </a:p>
        </p:txBody>
      </p:sp>
      <p:pic>
        <p:nvPicPr>
          <p:cNvPr id="52" name="Picture 51">
            <a:extLst>
              <a:ext uri="{FF2B5EF4-FFF2-40B4-BE49-F238E27FC236}">
                <a16:creationId xmlns:a16="http://schemas.microsoft.com/office/drawing/2014/main" id="{A9A6E143-AAD3-4E8C-8FCA-F1E5810A2917}"/>
              </a:ext>
            </a:extLst>
          </p:cNvPr>
          <p:cNvPicPr>
            <a:picLocks noChangeAspect="1"/>
          </p:cNvPicPr>
          <p:nvPr/>
        </p:nvPicPr>
        <p:blipFill>
          <a:blip r:embed="rId2"/>
          <a:stretch>
            <a:fillRect/>
          </a:stretch>
        </p:blipFill>
        <p:spPr>
          <a:xfrm>
            <a:off x="8294652" y="1892292"/>
            <a:ext cx="3580017" cy="3455649"/>
          </a:xfrm>
          <a:prstGeom prst="rect">
            <a:avLst/>
          </a:prstGeom>
          <a:ln w="28575">
            <a:solidFill>
              <a:schemeClr val="bg1"/>
            </a:solidFill>
          </a:ln>
        </p:spPr>
      </p:pic>
      <p:pic>
        <p:nvPicPr>
          <p:cNvPr id="54" name="Picture 53">
            <a:extLst>
              <a:ext uri="{FF2B5EF4-FFF2-40B4-BE49-F238E27FC236}">
                <a16:creationId xmlns:a16="http://schemas.microsoft.com/office/drawing/2014/main" id="{0B0F348C-A594-4501-9111-F4555D9003CC}"/>
              </a:ext>
            </a:extLst>
          </p:cNvPr>
          <p:cNvPicPr>
            <a:picLocks noChangeAspect="1"/>
          </p:cNvPicPr>
          <p:nvPr/>
        </p:nvPicPr>
        <p:blipFill rotWithShape="1">
          <a:blip r:embed="rId3"/>
          <a:srcRect l="2301" t="3885" r="66640"/>
          <a:stretch/>
        </p:blipFill>
        <p:spPr>
          <a:xfrm>
            <a:off x="10581654" y="802679"/>
            <a:ext cx="1503839" cy="2817438"/>
          </a:xfrm>
          <a:prstGeom prst="rect">
            <a:avLst/>
          </a:prstGeom>
          <a:ln w="28575">
            <a:solidFill>
              <a:schemeClr val="bg1"/>
            </a:solidFill>
          </a:ln>
        </p:spPr>
      </p:pic>
      <p:pic>
        <p:nvPicPr>
          <p:cNvPr id="56" name="Picture 55">
            <a:extLst>
              <a:ext uri="{FF2B5EF4-FFF2-40B4-BE49-F238E27FC236}">
                <a16:creationId xmlns:a16="http://schemas.microsoft.com/office/drawing/2014/main" id="{722AFD81-84CF-4C16-A4ED-C17820F4D77D}"/>
              </a:ext>
            </a:extLst>
          </p:cNvPr>
          <p:cNvPicPr>
            <a:picLocks noChangeAspect="1"/>
          </p:cNvPicPr>
          <p:nvPr/>
        </p:nvPicPr>
        <p:blipFill>
          <a:blip r:embed="rId4"/>
          <a:stretch>
            <a:fillRect/>
          </a:stretch>
        </p:blipFill>
        <p:spPr>
          <a:xfrm>
            <a:off x="6674158" y="3903268"/>
            <a:ext cx="3410502" cy="2889346"/>
          </a:xfrm>
          <a:prstGeom prst="rect">
            <a:avLst/>
          </a:prstGeom>
          <a:ln w="28575">
            <a:solidFill>
              <a:schemeClr val="bg1"/>
            </a:solidFill>
          </a:ln>
        </p:spPr>
      </p:pic>
    </p:spTree>
    <p:extLst>
      <p:ext uri="{BB962C8B-B14F-4D97-AF65-F5344CB8AC3E}">
        <p14:creationId xmlns:p14="http://schemas.microsoft.com/office/powerpoint/2010/main" val="370835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Flood Early Warning System</a:t>
            </a:r>
          </a:p>
        </p:txBody>
      </p:sp>
      <p:pic>
        <p:nvPicPr>
          <p:cNvPr id="5" name="Picture 4" descr="A picture containing text, tree, outdoor, grass&#10;&#10;Description automatically generated">
            <a:extLst>
              <a:ext uri="{FF2B5EF4-FFF2-40B4-BE49-F238E27FC236}">
                <a16:creationId xmlns:a16="http://schemas.microsoft.com/office/drawing/2014/main" id="{1BA7E82A-5CE1-46E0-843A-7A8D3119C789}"/>
              </a:ext>
            </a:extLst>
          </p:cNvPr>
          <p:cNvPicPr>
            <a:picLocks noChangeAspect="1"/>
          </p:cNvPicPr>
          <p:nvPr/>
        </p:nvPicPr>
        <p:blipFill>
          <a:blip r:embed="rId3"/>
          <a:stretch>
            <a:fillRect/>
          </a:stretch>
        </p:blipFill>
        <p:spPr>
          <a:xfrm>
            <a:off x="90438" y="1364132"/>
            <a:ext cx="3803318" cy="5434222"/>
          </a:xfrm>
          <a:prstGeom prst="rect">
            <a:avLst/>
          </a:prstGeom>
          <a:ln w="12700">
            <a:solidFill>
              <a:schemeClr val="bg1"/>
            </a:solidFill>
          </a:ln>
        </p:spPr>
      </p:pic>
      <p:pic>
        <p:nvPicPr>
          <p:cNvPr id="7" name="Picture 6" descr="A picture containing outdoor, building, porch&#10;&#10;Description automatically generated">
            <a:extLst>
              <a:ext uri="{FF2B5EF4-FFF2-40B4-BE49-F238E27FC236}">
                <a16:creationId xmlns:a16="http://schemas.microsoft.com/office/drawing/2014/main" id="{227322E5-36A5-4099-A80E-1C033E45DDC8}"/>
              </a:ext>
            </a:extLst>
          </p:cNvPr>
          <p:cNvPicPr>
            <a:picLocks noChangeAspect="1"/>
          </p:cNvPicPr>
          <p:nvPr/>
        </p:nvPicPr>
        <p:blipFill rotWithShape="1">
          <a:blip r:embed="rId4"/>
          <a:srcRect b="3240"/>
          <a:stretch/>
        </p:blipFill>
        <p:spPr>
          <a:xfrm>
            <a:off x="4005495" y="1364132"/>
            <a:ext cx="3926701" cy="5434222"/>
          </a:xfrm>
          <a:prstGeom prst="rect">
            <a:avLst/>
          </a:prstGeom>
          <a:ln w="12700">
            <a:solidFill>
              <a:schemeClr val="bg1"/>
            </a:solidFill>
          </a:ln>
        </p:spPr>
      </p:pic>
      <p:pic>
        <p:nvPicPr>
          <p:cNvPr id="11" name="Picture 10" descr="A picture containing text&#10;&#10;Description automatically generated">
            <a:extLst>
              <a:ext uri="{FF2B5EF4-FFF2-40B4-BE49-F238E27FC236}">
                <a16:creationId xmlns:a16="http://schemas.microsoft.com/office/drawing/2014/main" id="{5C402CFE-CC77-406E-B76A-68A0C33CC98D}"/>
              </a:ext>
            </a:extLst>
          </p:cNvPr>
          <p:cNvPicPr>
            <a:picLocks noChangeAspect="1"/>
          </p:cNvPicPr>
          <p:nvPr/>
        </p:nvPicPr>
        <p:blipFill rotWithShape="1">
          <a:blip r:embed="rId5"/>
          <a:srcRect r="4957" b="4102"/>
          <a:stretch/>
        </p:blipFill>
        <p:spPr>
          <a:xfrm>
            <a:off x="8055439" y="1364133"/>
            <a:ext cx="4046123" cy="5434222"/>
          </a:xfrm>
          <a:prstGeom prst="rect">
            <a:avLst/>
          </a:prstGeom>
          <a:ln w="12700">
            <a:solidFill>
              <a:schemeClr val="bg1"/>
            </a:solidFill>
          </a:ln>
        </p:spPr>
      </p:pic>
    </p:spTree>
    <p:extLst>
      <p:ext uri="{BB962C8B-B14F-4D97-AF65-F5344CB8AC3E}">
        <p14:creationId xmlns:p14="http://schemas.microsoft.com/office/powerpoint/2010/main" val="4029546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a:t>
            </a:r>
          </a:p>
        </p:txBody>
      </p:sp>
      <p:pic>
        <p:nvPicPr>
          <p:cNvPr id="6" name="Picture 5">
            <a:extLst>
              <a:ext uri="{FF2B5EF4-FFF2-40B4-BE49-F238E27FC236}">
                <a16:creationId xmlns:a16="http://schemas.microsoft.com/office/drawing/2014/main" id="{71F5C246-B994-45A7-934B-CC73FB33B1A6}"/>
              </a:ext>
            </a:extLst>
          </p:cNvPr>
          <p:cNvPicPr>
            <a:picLocks noChangeAspect="1"/>
          </p:cNvPicPr>
          <p:nvPr/>
        </p:nvPicPr>
        <p:blipFill rotWithShape="1">
          <a:blip r:embed="rId2">
            <a:extLst>
              <a:ext uri="{28A0092B-C50C-407E-A947-70E740481C1C}">
                <a14:useLocalDpi xmlns:a14="http://schemas.microsoft.com/office/drawing/2010/main" val="0"/>
              </a:ext>
            </a:extLst>
          </a:blip>
          <a:srcRect t="48856"/>
          <a:stretch/>
        </p:blipFill>
        <p:spPr>
          <a:xfrm>
            <a:off x="5775606" y="1482929"/>
            <a:ext cx="5825333" cy="1736148"/>
          </a:xfrm>
          <a:prstGeom prst="rect">
            <a:avLst/>
          </a:prstGeom>
        </p:spPr>
      </p:pic>
      <p:pic>
        <p:nvPicPr>
          <p:cNvPr id="7" name="Content Placeholder 3">
            <a:extLst>
              <a:ext uri="{FF2B5EF4-FFF2-40B4-BE49-F238E27FC236}">
                <a16:creationId xmlns:a16="http://schemas.microsoft.com/office/drawing/2014/main" id="{AA39B2C5-EE5E-4A04-8FF5-34E8FC0339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01"/>
          <a:stretch/>
        </p:blipFill>
        <p:spPr>
          <a:xfrm>
            <a:off x="5424011" y="3155575"/>
            <a:ext cx="3429382" cy="3648283"/>
          </a:xfrm>
          <a:prstGeom prst="rect">
            <a:avLst/>
          </a:prstGeom>
          <a:ln>
            <a:solidFill>
              <a:schemeClr val="tx1"/>
            </a:solidFill>
          </a:ln>
        </p:spPr>
      </p:pic>
      <p:pic>
        <p:nvPicPr>
          <p:cNvPr id="8" name="Picture 7">
            <a:extLst>
              <a:ext uri="{FF2B5EF4-FFF2-40B4-BE49-F238E27FC236}">
                <a16:creationId xmlns:a16="http://schemas.microsoft.com/office/drawing/2014/main" id="{A9328B69-752D-487A-AF9B-4392EAE44461}"/>
              </a:ext>
            </a:extLst>
          </p:cNvPr>
          <p:cNvPicPr>
            <a:picLocks noChangeAspect="1"/>
          </p:cNvPicPr>
          <p:nvPr/>
        </p:nvPicPr>
        <p:blipFill rotWithShape="1">
          <a:blip r:embed="rId4">
            <a:extLst>
              <a:ext uri="{28A0092B-C50C-407E-A947-70E740481C1C}">
                <a14:useLocalDpi xmlns:a14="http://schemas.microsoft.com/office/drawing/2010/main" val="0"/>
              </a:ext>
            </a:extLst>
          </a:blip>
          <a:srcRect t="-1" b="20628"/>
          <a:stretch/>
        </p:blipFill>
        <p:spPr>
          <a:xfrm>
            <a:off x="8853393" y="3151094"/>
            <a:ext cx="3338607" cy="3652764"/>
          </a:xfrm>
          <a:prstGeom prst="rect">
            <a:avLst/>
          </a:prstGeom>
          <a:ln>
            <a:solidFill>
              <a:schemeClr val="tx1"/>
            </a:solidFill>
          </a:ln>
        </p:spPr>
      </p:pic>
      <p:sp>
        <p:nvSpPr>
          <p:cNvPr id="9" name="Title 1">
            <a:extLst>
              <a:ext uri="{FF2B5EF4-FFF2-40B4-BE49-F238E27FC236}">
                <a16:creationId xmlns:a16="http://schemas.microsoft.com/office/drawing/2014/main" id="{AC0BBF07-19C0-4C49-84F2-901FBE82419E}"/>
              </a:ext>
            </a:extLst>
          </p:cNvPr>
          <p:cNvSpPr txBox="1">
            <a:spLocks/>
          </p:cNvSpPr>
          <p:nvPr/>
        </p:nvSpPr>
        <p:spPr>
          <a:xfrm>
            <a:off x="57861" y="2341511"/>
            <a:ext cx="4178851" cy="3343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2800" b="1" dirty="0">
                <a:solidFill>
                  <a:schemeClr val="bg1"/>
                </a:solidFill>
                <a:latin typeface="+mn-lt"/>
                <a:cs typeface="Times New Roman" panose="02020603050405020304" pitchFamily="18" charset="0"/>
              </a:rPr>
              <a:t>www.sjra.net</a:t>
            </a:r>
          </a:p>
          <a:p>
            <a:pPr algn="l"/>
            <a:endParaRPr lang="en-US" sz="1600" b="1" dirty="0">
              <a:solidFill>
                <a:schemeClr val="bg1"/>
              </a:solidFill>
              <a:latin typeface="+mn-lt"/>
              <a:cs typeface="Times New Roman" panose="02020603050405020304" pitchFamily="18" charset="0"/>
            </a:endParaRPr>
          </a:p>
          <a:p>
            <a:pPr marL="457200" indent="-457200" algn="l">
              <a:buFont typeface="Arial" panose="020B0604020202020204" pitchFamily="34" charset="0"/>
              <a:buChar char="•"/>
            </a:pPr>
            <a:r>
              <a:rPr lang="en-US" sz="2800" b="1" dirty="0" err="1">
                <a:solidFill>
                  <a:schemeClr val="bg1"/>
                </a:solidFill>
                <a:latin typeface="+mn-lt"/>
                <a:cs typeface="Times New Roman" panose="02020603050405020304" pitchFamily="18" charset="0"/>
              </a:rPr>
              <a:t>CivicReady</a:t>
            </a:r>
            <a:r>
              <a:rPr lang="en-US" sz="2800" b="1" dirty="0">
                <a:solidFill>
                  <a:schemeClr val="bg1"/>
                </a:solidFill>
                <a:latin typeface="+mn-lt"/>
                <a:cs typeface="Times New Roman" panose="02020603050405020304" pitchFamily="18" charset="0"/>
              </a:rPr>
              <a:t>-Text</a:t>
            </a:r>
          </a:p>
          <a:p>
            <a:pPr algn="l"/>
            <a:endParaRPr lang="en-US" sz="1400" b="1" dirty="0">
              <a:solidFill>
                <a:schemeClr val="bg1"/>
              </a:solidFill>
              <a:latin typeface="+mn-lt"/>
              <a:cs typeface="Times New Roman" panose="02020603050405020304" pitchFamily="18" charset="0"/>
            </a:endParaRPr>
          </a:p>
          <a:p>
            <a:pPr marL="457200" indent="-457200" algn="l">
              <a:buFont typeface="Arial" panose="020B0604020202020204" pitchFamily="34" charset="0"/>
              <a:buChar char="•"/>
            </a:pPr>
            <a:r>
              <a:rPr lang="en-US" sz="2800" b="1" dirty="0">
                <a:solidFill>
                  <a:schemeClr val="bg1"/>
                </a:solidFill>
                <a:latin typeface="+mn-lt"/>
                <a:cs typeface="Times New Roman" panose="02020603050405020304" pitchFamily="18" charset="0"/>
              </a:rPr>
              <a:t>Constant Contact-Email</a:t>
            </a:r>
          </a:p>
          <a:p>
            <a:pPr algn="l"/>
            <a:endParaRPr lang="en-US" sz="1800" b="1" dirty="0">
              <a:solidFill>
                <a:schemeClr val="bg1"/>
              </a:solidFill>
              <a:latin typeface="+mn-lt"/>
              <a:cs typeface="Times New Roman" panose="02020603050405020304" pitchFamily="18" charset="0"/>
            </a:endParaRPr>
          </a:p>
          <a:p>
            <a:pPr marL="457200" indent="-457200" algn="l">
              <a:buFont typeface="Arial" panose="020B0604020202020204" pitchFamily="34" charset="0"/>
              <a:buChar char="•"/>
            </a:pPr>
            <a:r>
              <a:rPr lang="en-US" sz="2800" b="1" dirty="0">
                <a:solidFill>
                  <a:schemeClr val="bg1"/>
                </a:solidFill>
                <a:latin typeface="+mn-lt"/>
                <a:cs typeface="Times New Roman" panose="02020603050405020304" pitchFamily="18" charset="0"/>
              </a:rPr>
              <a:t>Facebook</a:t>
            </a:r>
          </a:p>
          <a:p>
            <a:pPr algn="l"/>
            <a:endParaRPr lang="en-US" sz="1800" b="1" dirty="0">
              <a:solidFill>
                <a:schemeClr val="bg1"/>
              </a:solidFill>
              <a:latin typeface="+mn-lt"/>
              <a:cs typeface="Times New Roman" panose="02020603050405020304" pitchFamily="18" charset="0"/>
            </a:endParaRPr>
          </a:p>
          <a:p>
            <a:pPr marL="457200" indent="-457200" algn="l">
              <a:buFont typeface="Arial" panose="020B0604020202020204" pitchFamily="34" charset="0"/>
              <a:buChar char="•"/>
            </a:pPr>
            <a:r>
              <a:rPr lang="en-US" sz="2800" b="1" dirty="0">
                <a:solidFill>
                  <a:schemeClr val="bg1"/>
                </a:solidFill>
                <a:latin typeface="+mn-lt"/>
                <a:cs typeface="Times New Roman" panose="02020603050405020304" pitchFamily="18" charset="0"/>
              </a:rPr>
              <a:t>Twitter</a:t>
            </a:r>
          </a:p>
          <a:p>
            <a:pPr marL="457200" indent="-457200" algn="l">
              <a:buFont typeface="Arial" panose="020B0604020202020204" pitchFamily="34" charset="0"/>
              <a:buChar char="•"/>
            </a:pPr>
            <a:endParaRPr lang="en-US" sz="2000" b="1" dirty="0">
              <a:solidFill>
                <a:schemeClr val="bg1"/>
              </a:solidFill>
              <a:latin typeface="+mn-lt"/>
              <a:cs typeface="Times New Roman" panose="02020603050405020304" pitchFamily="18" charset="0"/>
            </a:endParaRPr>
          </a:p>
          <a:p>
            <a:pPr marL="457200" indent="-457200" algn="l">
              <a:buFont typeface="Arial" panose="020B0604020202020204" pitchFamily="34" charset="0"/>
              <a:buChar char="•"/>
            </a:pPr>
            <a:r>
              <a:rPr lang="en-US" sz="2800" b="1" dirty="0">
                <a:solidFill>
                  <a:schemeClr val="bg1"/>
                </a:solidFill>
                <a:latin typeface="+mn-lt"/>
                <a:cs typeface="Times New Roman" panose="02020603050405020304" pitchFamily="18" charset="0"/>
              </a:rPr>
              <a:t>HarrisCountyFWS.org</a:t>
            </a:r>
          </a:p>
          <a:p>
            <a:pPr marL="457200" indent="-457200" algn="l">
              <a:buFont typeface="Arial" panose="020B0604020202020204" pitchFamily="34" charset="0"/>
              <a:buChar char="•"/>
            </a:pPr>
            <a:endParaRPr lang="en-US" sz="2800" b="1" dirty="0">
              <a:solidFill>
                <a:schemeClr val="bg1"/>
              </a:solidFill>
              <a:latin typeface="+mn-lt"/>
              <a:cs typeface="Times New Roman" panose="02020603050405020304" pitchFamily="18" charset="0"/>
            </a:endParaRPr>
          </a:p>
          <a:p>
            <a:pPr marL="457200" indent="-457200" algn="l">
              <a:buFont typeface="Arial" panose="020B0604020202020204" pitchFamily="34" charset="0"/>
              <a:buChar char="•"/>
            </a:pPr>
            <a:endParaRPr lang="en-US" sz="2000" b="1" dirty="0">
              <a:solidFill>
                <a:schemeClr val="bg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1EDDAE70-71BB-4E15-90DF-A69885F36ADA}"/>
              </a:ext>
            </a:extLst>
          </p:cNvPr>
          <p:cNvPicPr>
            <a:picLocks noChangeAspect="1"/>
          </p:cNvPicPr>
          <p:nvPr/>
        </p:nvPicPr>
        <p:blipFill rotWithShape="1">
          <a:blip r:embed="rId2">
            <a:extLst>
              <a:ext uri="{28A0092B-C50C-407E-A947-70E740481C1C}">
                <a14:useLocalDpi xmlns:a14="http://schemas.microsoft.com/office/drawing/2010/main" val="0"/>
              </a:ext>
            </a:extLst>
          </a:blip>
          <a:srcRect b="88851"/>
          <a:stretch/>
        </p:blipFill>
        <p:spPr>
          <a:xfrm>
            <a:off x="5775605" y="1382653"/>
            <a:ext cx="5825333" cy="378466"/>
          </a:xfrm>
          <a:prstGeom prst="rect">
            <a:avLst/>
          </a:prstGeom>
        </p:spPr>
      </p:pic>
      <p:pic>
        <p:nvPicPr>
          <p:cNvPr id="11" name="Picture 10">
            <a:extLst>
              <a:ext uri="{FF2B5EF4-FFF2-40B4-BE49-F238E27FC236}">
                <a16:creationId xmlns:a16="http://schemas.microsoft.com/office/drawing/2014/main" id="{55F05F41-9ED3-4D8E-998B-1D961EA5044D}"/>
              </a:ext>
            </a:extLst>
          </p:cNvPr>
          <p:cNvPicPr>
            <a:picLocks noChangeAspect="1"/>
          </p:cNvPicPr>
          <p:nvPr/>
        </p:nvPicPr>
        <p:blipFill rotWithShape="1">
          <a:blip r:embed="rId5">
            <a:extLst>
              <a:ext uri="{28A0092B-C50C-407E-A947-70E740481C1C}">
                <a14:useLocalDpi xmlns:a14="http://schemas.microsoft.com/office/drawing/2010/main" val="0"/>
              </a:ext>
            </a:extLst>
          </a:blip>
          <a:srcRect l="2689" t="6483" r="2636" b="5678"/>
          <a:stretch/>
        </p:blipFill>
        <p:spPr>
          <a:xfrm>
            <a:off x="1119429" y="5415875"/>
            <a:ext cx="4304582" cy="1387983"/>
          </a:xfrm>
          <a:prstGeom prst="rect">
            <a:avLst/>
          </a:prstGeom>
          <a:ln>
            <a:solidFill>
              <a:schemeClr val="tx1"/>
            </a:solidFill>
          </a:ln>
        </p:spPr>
      </p:pic>
    </p:spTree>
    <p:extLst>
      <p:ext uri="{BB962C8B-B14F-4D97-AF65-F5344CB8AC3E}">
        <p14:creationId xmlns:p14="http://schemas.microsoft.com/office/powerpoint/2010/main" val="349887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Flood Early Warning System</a:t>
            </a:r>
          </a:p>
        </p:txBody>
      </p:sp>
      <p:sp>
        <p:nvSpPr>
          <p:cNvPr id="3" name="Content Placeholder 2"/>
          <p:cNvSpPr>
            <a:spLocks noGrp="1"/>
          </p:cNvSpPr>
          <p:nvPr>
            <p:ph sz="half" idx="1"/>
          </p:nvPr>
        </p:nvSpPr>
        <p:spPr>
          <a:xfrm>
            <a:off x="800100" y="3158790"/>
            <a:ext cx="10591800" cy="1995916"/>
          </a:xfrm>
        </p:spPr>
        <p:txBody>
          <a:bodyPr>
            <a:normAutofit lnSpcReduction="10000"/>
          </a:bodyPr>
          <a:lstStyle/>
          <a:p>
            <a:pPr marL="0" lvl="0" indent="0" algn="ctr">
              <a:buNone/>
            </a:pPr>
            <a:r>
              <a:rPr lang="en-US" sz="8800" dirty="0"/>
              <a:t>Questions?</a:t>
            </a:r>
          </a:p>
          <a:p>
            <a:pPr marL="0" lvl="0" indent="0" algn="ctr">
              <a:buNone/>
            </a:pPr>
            <a:endParaRPr lang="en-US" sz="300" dirty="0"/>
          </a:p>
          <a:p>
            <a:pPr marL="0" lvl="0" indent="0" algn="ctr">
              <a:buNone/>
            </a:pPr>
            <a:r>
              <a:rPr lang="en-US" i="1" dirty="0">
                <a:solidFill>
                  <a:srgbClr val="92D050"/>
                </a:solidFill>
              </a:rPr>
              <a:t>(Please sign in before you leave)</a:t>
            </a:r>
          </a:p>
          <a:p>
            <a:endParaRPr lang="en-US" dirty="0"/>
          </a:p>
        </p:txBody>
      </p:sp>
    </p:spTree>
    <p:extLst>
      <p:ext uri="{BB962C8B-B14F-4D97-AF65-F5344CB8AC3E}">
        <p14:creationId xmlns:p14="http://schemas.microsoft.com/office/powerpoint/2010/main" val="291687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F32AA8-ADB0-4196-862C-5F64C26534E3}"/>
              </a:ext>
            </a:extLst>
          </p:cNvPr>
          <p:cNvSpPr>
            <a:spLocks noGrp="1"/>
          </p:cNvSpPr>
          <p:nvPr>
            <p:ph type="title"/>
          </p:nvPr>
        </p:nvSpPr>
        <p:spPr/>
        <p:txBody>
          <a:bodyPr/>
          <a:lstStyle/>
          <a:p>
            <a:r>
              <a:rPr lang="en-US" dirty="0"/>
              <a:t>Flood Early Warning System</a:t>
            </a:r>
          </a:p>
        </p:txBody>
      </p:sp>
      <p:sp>
        <p:nvSpPr>
          <p:cNvPr id="11" name="Title 1">
            <a:extLst>
              <a:ext uri="{FF2B5EF4-FFF2-40B4-BE49-F238E27FC236}">
                <a16:creationId xmlns:a16="http://schemas.microsoft.com/office/drawing/2014/main" id="{BB53314E-E877-475E-9C6E-A3C9DF23DF4A}"/>
              </a:ext>
            </a:extLst>
          </p:cNvPr>
          <p:cNvSpPr txBox="1">
            <a:spLocks/>
          </p:cNvSpPr>
          <p:nvPr/>
        </p:nvSpPr>
        <p:spPr>
          <a:xfrm>
            <a:off x="248654" y="1849560"/>
            <a:ext cx="7026442" cy="5228747"/>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white"/>
                </a:solidFill>
                <a:effectLst/>
                <a:uLnTx/>
                <a:uFillTx/>
                <a:latin typeface="Calibri Light" panose="020F0302020204030204"/>
                <a:ea typeface="+mj-ea"/>
                <a:cs typeface="+mj-cs"/>
              </a:rPr>
              <a:t>Existing System - Background / Purpose</a:t>
            </a:r>
            <a:endParaRPr kumimoji="0" lang="en-US" sz="36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prstClr val="white"/>
                </a:solidFill>
                <a:effectLst/>
                <a:uLnTx/>
                <a:uFillTx/>
                <a:latin typeface="Calibri Light" panose="020F0302020204030204"/>
                <a:ea typeface="+mj-ea"/>
                <a:cs typeface="+mj-cs"/>
              </a:rPr>
              <a:t>Established in the early 1980s as a real-time system to facilitate operational awareness for SJRA staff at Lake Conroe Dam</a:t>
            </a: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31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prstClr val="white"/>
                </a:solidFill>
                <a:effectLst/>
                <a:uLnTx/>
                <a:uFillTx/>
                <a:latin typeface="Calibri Light" panose="020F0302020204030204"/>
                <a:ea typeface="+mj-ea"/>
                <a:cs typeface="+mj-cs"/>
              </a:rPr>
              <a:t>System monitors network of hydrometeorological gauges known as ALERT (Automated Local Evaluation in Real Time)</a:t>
            </a: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31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3100" b="0" i="0" u="none" strike="noStrike" kern="1200" cap="none" spc="0" normalizeH="0" baseline="0" noProof="0" dirty="0">
                <a:ln>
                  <a:noFill/>
                </a:ln>
                <a:solidFill>
                  <a:prstClr val="white"/>
                </a:solidFill>
                <a:effectLst/>
                <a:uLnTx/>
                <a:uFillTx/>
                <a:latin typeface="Calibri Light" panose="020F0302020204030204"/>
                <a:ea typeface="+mj-ea"/>
                <a:cs typeface="+mj-cs"/>
              </a:rPr>
              <a:t>Collects weather, rainfall, stream conditions/levels, and lake level data for real-time monitoring of the Lake Conroe watershed and </a:t>
            </a:r>
            <a:r>
              <a:rPr lang="en-US" sz="3100" dirty="0">
                <a:solidFill>
                  <a:prstClr val="white"/>
                </a:solidFill>
                <a:latin typeface="Calibri Light" panose="020F0302020204030204"/>
              </a:rPr>
              <a:t>a few </a:t>
            </a:r>
            <a:r>
              <a:rPr kumimoji="0" lang="en-US" sz="3100" b="0" i="0" u="none" strike="noStrike" kern="1200" cap="none" spc="0" normalizeH="0" baseline="0" noProof="0" dirty="0">
                <a:ln>
                  <a:noFill/>
                </a:ln>
                <a:solidFill>
                  <a:prstClr val="white"/>
                </a:solidFill>
                <a:effectLst/>
                <a:uLnTx/>
                <a:uFillTx/>
                <a:latin typeface="Calibri Light" panose="020F0302020204030204"/>
                <a:ea typeface="+mj-ea"/>
                <a:cs typeface="+mj-cs"/>
              </a:rPr>
              <a:t>other locations</a:t>
            </a: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92D050"/>
              </a:solidFill>
              <a:effectLst/>
              <a:uLnTx/>
              <a:uFillTx/>
              <a:latin typeface="Calibri Light" panose="020F0302020204030204"/>
              <a:ea typeface="+mj-ea"/>
              <a:cs typeface="+mj-cs"/>
            </a:endParaRPr>
          </a:p>
        </p:txBody>
      </p:sp>
      <p:pic>
        <p:nvPicPr>
          <p:cNvPr id="6" name="Picture 5">
            <a:extLst>
              <a:ext uri="{FF2B5EF4-FFF2-40B4-BE49-F238E27FC236}">
                <a16:creationId xmlns:a16="http://schemas.microsoft.com/office/drawing/2014/main" id="{2CAACA05-FF56-429A-9303-557386E99269}"/>
              </a:ext>
            </a:extLst>
          </p:cNvPr>
          <p:cNvPicPr>
            <a:picLocks noChangeAspect="1"/>
          </p:cNvPicPr>
          <p:nvPr/>
        </p:nvPicPr>
        <p:blipFill rotWithShape="1">
          <a:blip r:embed="rId3"/>
          <a:srcRect l="2168" t="2788" r="9526" b="9410"/>
          <a:stretch/>
        </p:blipFill>
        <p:spPr>
          <a:xfrm>
            <a:off x="8902931" y="1429789"/>
            <a:ext cx="3161389" cy="3034145"/>
          </a:xfrm>
          <a:prstGeom prst="rect">
            <a:avLst/>
          </a:prstGeom>
          <a:ln w="28575">
            <a:solidFill>
              <a:schemeClr val="bg1"/>
            </a:solidFill>
          </a:ln>
        </p:spPr>
      </p:pic>
      <p:pic>
        <p:nvPicPr>
          <p:cNvPr id="13" name="Picture 12">
            <a:extLst>
              <a:ext uri="{FF2B5EF4-FFF2-40B4-BE49-F238E27FC236}">
                <a16:creationId xmlns:a16="http://schemas.microsoft.com/office/drawing/2014/main" id="{A5BECF04-A337-478F-A354-8D3D62E4AD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11" t="4780" b="6708"/>
          <a:stretch/>
        </p:blipFill>
        <p:spPr>
          <a:xfrm rot="5400000">
            <a:off x="7477162" y="3903419"/>
            <a:ext cx="3093231" cy="2685635"/>
          </a:xfrm>
          <a:prstGeom prst="rect">
            <a:avLst/>
          </a:prstGeom>
          <a:ln w="38100">
            <a:solidFill>
              <a:srgbClr val="FFFFFF"/>
            </a:solidFill>
          </a:ln>
        </p:spPr>
      </p:pic>
    </p:spTree>
    <p:extLst>
      <p:ext uri="{BB962C8B-B14F-4D97-AF65-F5344CB8AC3E}">
        <p14:creationId xmlns:p14="http://schemas.microsoft.com/office/powerpoint/2010/main" val="3609003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9F3FA-27AE-46BA-8EE4-D6956B2CDB47}"/>
              </a:ext>
            </a:extLst>
          </p:cNvPr>
          <p:cNvSpPr>
            <a:spLocks noGrp="1"/>
          </p:cNvSpPr>
          <p:nvPr>
            <p:ph type="title"/>
          </p:nvPr>
        </p:nvSpPr>
        <p:spPr/>
        <p:txBody>
          <a:bodyPr/>
          <a:lstStyle/>
          <a:p>
            <a:r>
              <a:rPr lang="en-US" dirty="0"/>
              <a:t>Flood Early Warning System</a:t>
            </a:r>
          </a:p>
        </p:txBody>
      </p:sp>
      <p:sp>
        <p:nvSpPr>
          <p:cNvPr id="7" name="Title 1">
            <a:extLst>
              <a:ext uri="{FF2B5EF4-FFF2-40B4-BE49-F238E27FC236}">
                <a16:creationId xmlns:a16="http://schemas.microsoft.com/office/drawing/2014/main" id="{55956960-6771-4F7B-9ED1-B4D82A32CF60}"/>
              </a:ext>
            </a:extLst>
          </p:cNvPr>
          <p:cNvSpPr txBox="1">
            <a:spLocks/>
          </p:cNvSpPr>
          <p:nvPr/>
        </p:nvSpPr>
        <p:spPr>
          <a:xfrm>
            <a:off x="288759" y="1435768"/>
            <a:ext cx="5949204" cy="49440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white"/>
                </a:solidFill>
                <a:effectLst/>
                <a:uLnTx/>
                <a:uFillTx/>
                <a:latin typeface="Calibri Light" panose="020F0302020204030204"/>
                <a:ea typeface="+mj-ea"/>
                <a:cs typeface="+mj-cs"/>
              </a:rPr>
              <a:t>2018 Enhancements</a:t>
            </a:r>
            <a:endParaRPr kumimoji="0" lang="en-US" sz="36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Calibri Light" panose="020F0302020204030204"/>
                <a:ea typeface="+mj-ea"/>
                <a:cs typeface="+mj-cs"/>
              </a:rPr>
              <a:t>Network architecture upgraded from ALERT to ALERT2</a:t>
            </a: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Calibri Light" panose="020F0302020204030204"/>
                <a:ea typeface="+mj-ea"/>
                <a:cs typeface="+mj-cs"/>
              </a:rPr>
              <a:t>System expanded with addition of new rain and stream gages</a:t>
            </a: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6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Calibri Light" panose="020F0302020204030204"/>
                <a:ea typeface="+mj-ea"/>
                <a:cs typeface="+mj-cs"/>
              </a:rPr>
              <a:t>New Antenna &amp; Repeater - includes elevated height antenna, repeater cabinets, controls and power supply</a:t>
            </a:r>
            <a:endParaRPr kumimoji="0" lang="en-US" sz="2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pic>
        <p:nvPicPr>
          <p:cNvPr id="9" name="Picture 8">
            <a:extLst>
              <a:ext uri="{FF2B5EF4-FFF2-40B4-BE49-F238E27FC236}">
                <a16:creationId xmlns:a16="http://schemas.microsoft.com/office/drawing/2014/main" id="{FDCAFCB0-716D-497B-B2B3-177B3F4B03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270"/>
          <a:stretch/>
        </p:blipFill>
        <p:spPr>
          <a:xfrm>
            <a:off x="9265395" y="1600747"/>
            <a:ext cx="2408156" cy="3170128"/>
          </a:xfrm>
          <a:prstGeom prst="rect">
            <a:avLst/>
          </a:prstGeom>
          <a:ln w="38100">
            <a:solidFill>
              <a:srgbClr val="FFFFFF"/>
            </a:solidFill>
          </a:ln>
        </p:spPr>
      </p:pic>
      <p:pic>
        <p:nvPicPr>
          <p:cNvPr id="10" name="Picture 9">
            <a:extLst>
              <a:ext uri="{FF2B5EF4-FFF2-40B4-BE49-F238E27FC236}">
                <a16:creationId xmlns:a16="http://schemas.microsoft.com/office/drawing/2014/main" id="{F11A3B93-9549-4E9E-86B4-942E8A658B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156493" y="1979300"/>
            <a:ext cx="3190371" cy="2392779"/>
          </a:xfrm>
          <a:prstGeom prst="rect">
            <a:avLst/>
          </a:prstGeom>
          <a:ln w="38100">
            <a:solidFill>
              <a:srgbClr val="FFFFFF"/>
            </a:solidFill>
          </a:ln>
        </p:spPr>
      </p:pic>
      <p:pic>
        <p:nvPicPr>
          <p:cNvPr id="11" name="Picture 10">
            <a:extLst>
              <a:ext uri="{FF2B5EF4-FFF2-40B4-BE49-F238E27FC236}">
                <a16:creationId xmlns:a16="http://schemas.microsoft.com/office/drawing/2014/main" id="{4F1808C6-A60D-4B1D-A1DE-12A2D61925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841" t="7510" r="11086" b="16745"/>
          <a:stretch/>
        </p:blipFill>
        <p:spPr>
          <a:xfrm>
            <a:off x="7761009" y="4485100"/>
            <a:ext cx="3008772" cy="2068893"/>
          </a:xfrm>
          <a:prstGeom prst="rect">
            <a:avLst/>
          </a:prstGeom>
          <a:ln w="38100">
            <a:solidFill>
              <a:srgbClr val="FFFFFF"/>
            </a:solidFill>
          </a:ln>
        </p:spPr>
      </p:pic>
    </p:spTree>
    <p:extLst>
      <p:ext uri="{BB962C8B-B14F-4D97-AF65-F5344CB8AC3E}">
        <p14:creationId xmlns:p14="http://schemas.microsoft.com/office/powerpoint/2010/main" val="322407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7890" y="1473513"/>
            <a:ext cx="7557170" cy="5223226"/>
          </a:xfrm>
          <a:prstGeom prst="rect">
            <a:avLst/>
          </a:prstGeom>
        </p:spPr>
      </p:pic>
      <p:sp>
        <p:nvSpPr>
          <p:cNvPr id="4" name="Title 1">
            <a:extLst>
              <a:ext uri="{FF2B5EF4-FFF2-40B4-BE49-F238E27FC236}">
                <a16:creationId xmlns:a16="http://schemas.microsoft.com/office/drawing/2014/main" id="{FA2CBA56-32EC-4E45-A0FF-2FB5499CCDF5}"/>
              </a:ext>
            </a:extLst>
          </p:cNvPr>
          <p:cNvSpPr txBox="1">
            <a:spLocks/>
          </p:cNvSpPr>
          <p:nvPr/>
        </p:nvSpPr>
        <p:spPr>
          <a:xfrm>
            <a:off x="-1" y="0"/>
            <a:ext cx="12192000" cy="1325563"/>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8203F"/>
                </a:solidFill>
                <a:latin typeface="Cambria" panose="02040503050406030204" pitchFamily="18" charset="0"/>
                <a:ea typeface="Cambria" panose="02040503050406030204" pitchFamily="18" charset="0"/>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8203F"/>
                </a:solidFill>
                <a:effectLst/>
                <a:uLnTx/>
                <a:uFillTx/>
                <a:latin typeface="Cambria" panose="02040503050406030204" pitchFamily="18" charset="0"/>
                <a:ea typeface="Cambria" panose="02040503050406030204" pitchFamily="18" charset="0"/>
                <a:cs typeface="Arial" panose="020B0604020202020204" pitchFamily="34" charset="0"/>
              </a:rPr>
              <a:t>Flood Early Warning System</a:t>
            </a:r>
          </a:p>
        </p:txBody>
      </p:sp>
      <p:sp>
        <p:nvSpPr>
          <p:cNvPr id="6" name="Title 5">
            <a:extLst>
              <a:ext uri="{FF2B5EF4-FFF2-40B4-BE49-F238E27FC236}">
                <a16:creationId xmlns:a16="http://schemas.microsoft.com/office/drawing/2014/main" id="{BB48E159-3B02-4C15-8F26-195B7B4612D4}"/>
              </a:ext>
            </a:extLst>
          </p:cNvPr>
          <p:cNvSpPr>
            <a:spLocks noGrp="1"/>
          </p:cNvSpPr>
          <p:nvPr>
            <p:ph type="title"/>
          </p:nvPr>
        </p:nvSpPr>
        <p:spPr/>
        <p:txBody>
          <a:bodyPr/>
          <a:lstStyle/>
          <a:p>
            <a:r>
              <a:rPr lang="en-US" dirty="0"/>
              <a:t>Flood Early Warning System</a:t>
            </a:r>
          </a:p>
        </p:txBody>
      </p:sp>
      <p:sp>
        <p:nvSpPr>
          <p:cNvPr id="7" name="Title 1">
            <a:extLst>
              <a:ext uri="{FF2B5EF4-FFF2-40B4-BE49-F238E27FC236}">
                <a16:creationId xmlns:a16="http://schemas.microsoft.com/office/drawing/2014/main" id="{A98C16EE-0897-4596-972E-31D17F8F6023}"/>
              </a:ext>
            </a:extLst>
          </p:cNvPr>
          <p:cNvSpPr txBox="1">
            <a:spLocks/>
          </p:cNvSpPr>
          <p:nvPr/>
        </p:nvSpPr>
        <p:spPr>
          <a:xfrm>
            <a:off x="8471012" y="2294426"/>
            <a:ext cx="2990304" cy="3581400"/>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8203F"/>
                </a:solidFill>
                <a:latin typeface="Cambria" panose="02040503050406030204" pitchFamily="18" charset="0"/>
                <a:ea typeface="Cambria" panose="02040503050406030204" pitchFamily="18" charset="0"/>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Existing Gage Network</a:t>
            </a:r>
          </a:p>
        </p:txBody>
      </p:sp>
    </p:spTree>
    <p:extLst>
      <p:ext uri="{BB962C8B-B14F-4D97-AF65-F5344CB8AC3E}">
        <p14:creationId xmlns:p14="http://schemas.microsoft.com/office/powerpoint/2010/main" val="19593800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64052" y="6249872"/>
            <a:ext cx="6880360" cy="512090"/>
          </a:xfrm>
          <a:solidFill>
            <a:schemeClr val="accent1">
              <a:lumMod val="40000"/>
              <a:lumOff val="60000"/>
            </a:schemeClr>
          </a:solidFill>
        </p:spPr>
        <p:txBody>
          <a:bodyPr>
            <a:normAutofit fontScale="90000"/>
          </a:bodyPr>
          <a:lstStyle/>
          <a:p>
            <a:pPr eaLnBrk="1" hangingPunct="1"/>
            <a:r>
              <a:rPr lang="en-US" altLang="en-US" dirty="0">
                <a:solidFill>
                  <a:schemeClr val="tx1"/>
                </a:solidFill>
              </a:rPr>
              <a:t> </a:t>
            </a:r>
            <a:r>
              <a:rPr lang="en-US" altLang="en-US" sz="4000" dirty="0">
                <a:solidFill>
                  <a:schemeClr val="tx1"/>
                </a:solidFill>
              </a:rPr>
              <a:t>Existing Network Architecture</a:t>
            </a:r>
          </a:p>
        </p:txBody>
      </p:sp>
      <p:grpSp>
        <p:nvGrpSpPr>
          <p:cNvPr id="12" name="Group 9"/>
          <p:cNvGrpSpPr>
            <a:grpSpLocks/>
          </p:cNvGrpSpPr>
          <p:nvPr/>
        </p:nvGrpSpPr>
        <p:grpSpPr bwMode="auto">
          <a:xfrm>
            <a:off x="10107703" y="3363685"/>
            <a:ext cx="1344612" cy="1219200"/>
            <a:chOff x="6757640" y="4123568"/>
            <a:chExt cx="1344107" cy="1219200"/>
          </a:xfrm>
        </p:grpSpPr>
        <p:pic>
          <p:nvPicPr>
            <p:cNvPr id="13" name="Picture 16" descr="database_inter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3547" y="450456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13"/>
            <p:cNvGraphicFramePr>
              <a:graphicFrameLocks noChangeAspect="1"/>
            </p:cNvGraphicFramePr>
            <p:nvPr/>
          </p:nvGraphicFramePr>
          <p:xfrm>
            <a:off x="7034947" y="4123568"/>
            <a:ext cx="346075" cy="990600"/>
          </p:xfrm>
          <a:graphic>
            <a:graphicData uri="http://schemas.openxmlformats.org/presentationml/2006/ole">
              <mc:AlternateContent xmlns:mc="http://schemas.openxmlformats.org/markup-compatibility/2006">
                <mc:Choice xmlns:v="urn:schemas-microsoft-com:vml" Requires="v">
                  <p:oleObj name="Visio" r:id="rId4" imgW="347831" imgH="1588546" progId="Visio.Drawing.6">
                    <p:embed/>
                  </p:oleObj>
                </mc:Choice>
                <mc:Fallback>
                  <p:oleObj name="Visio" r:id="rId4" imgW="347831" imgH="1588546" progId="Visio.Drawing.6">
                    <p:embed/>
                    <p:pic>
                      <p:nvPicPr>
                        <p:cNvPr id="14"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947" y="4123568"/>
                          <a:ext cx="346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 Box 57"/>
            <p:cNvSpPr txBox="1">
              <a:spLocks noChangeArrowheads="1"/>
            </p:cNvSpPr>
            <p:nvPr/>
          </p:nvSpPr>
          <p:spPr bwMode="auto">
            <a:xfrm>
              <a:off x="6757640" y="5114168"/>
              <a:ext cx="869623" cy="215900"/>
            </a:xfrm>
            <a:prstGeom prst="rect">
              <a:avLst/>
            </a:prstGeom>
            <a:solidFill>
              <a:srgbClr val="FFFFFF"/>
            </a:solidFill>
            <a:ln w="12700" cap="rnd">
              <a:solidFill>
                <a:srgbClr val="F2841E"/>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92D2"/>
                  </a:solidFill>
                  <a:effectLst/>
                  <a:uLnTx/>
                  <a:uFillTx/>
                  <a:latin typeface="Calibri" panose="020F0502020204030204"/>
                  <a:ea typeface="+mn-ea"/>
                  <a:cs typeface="+mn-cs"/>
                </a:rPr>
                <a:t>ALERT2</a:t>
              </a:r>
            </a:p>
          </p:txBody>
        </p:sp>
      </p:grpSp>
      <p:graphicFrame>
        <p:nvGraphicFramePr>
          <p:cNvPr id="16" name="Object 16"/>
          <p:cNvGraphicFramePr>
            <a:graphicFrameLocks noChangeAspect="1"/>
          </p:cNvGraphicFramePr>
          <p:nvPr/>
        </p:nvGraphicFramePr>
        <p:xfrm flipH="1">
          <a:off x="1940152" y="4570185"/>
          <a:ext cx="723900" cy="1447800"/>
        </p:xfrm>
        <a:graphic>
          <a:graphicData uri="http://schemas.openxmlformats.org/presentationml/2006/ole">
            <mc:AlternateContent xmlns:mc="http://schemas.openxmlformats.org/markup-compatibility/2006">
              <mc:Choice xmlns:v="urn:schemas-microsoft-com:vml" Requires="v">
                <p:oleObj name="Visio" r:id="rId6" imgW="530711" imgH="1875416" progId="Visio.Drawing.6">
                  <p:embed/>
                </p:oleObj>
              </mc:Choice>
              <mc:Fallback>
                <p:oleObj name="Visio" r:id="rId6" imgW="530711" imgH="1875416" progId="Visio.Drawing.6">
                  <p:embed/>
                  <p:pic>
                    <p:nvPicPr>
                      <p:cNvPr id="16"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940152" y="4570185"/>
                        <a:ext cx="723900" cy="1447800"/>
                      </a:xfrm>
                      <a:prstGeom prst="rect">
                        <a:avLst/>
                      </a:prstGeom>
                      <a:solidFill>
                        <a:schemeClr val="bg1"/>
                      </a:solidFill>
                      <a:ln>
                        <a:noFill/>
                      </a:ln>
                    </p:spPr>
                  </p:pic>
                </p:oleObj>
              </mc:Fallback>
            </mc:AlternateContent>
          </a:graphicData>
        </a:graphic>
      </p:graphicFrame>
      <p:graphicFrame>
        <p:nvGraphicFramePr>
          <p:cNvPr id="17" name="Object 16"/>
          <p:cNvGraphicFramePr>
            <a:graphicFrameLocks noChangeAspect="1"/>
          </p:cNvGraphicFramePr>
          <p:nvPr/>
        </p:nvGraphicFramePr>
        <p:xfrm flipH="1">
          <a:off x="408214" y="3479573"/>
          <a:ext cx="685800" cy="1371600"/>
        </p:xfrm>
        <a:graphic>
          <a:graphicData uri="http://schemas.openxmlformats.org/presentationml/2006/ole">
            <mc:AlternateContent xmlns:mc="http://schemas.openxmlformats.org/markup-compatibility/2006">
              <mc:Choice xmlns:v="urn:schemas-microsoft-com:vml" Requires="v">
                <p:oleObj name="Visio" r:id="rId8" imgW="530711" imgH="1875416" progId="Visio.Drawing.6">
                  <p:embed/>
                </p:oleObj>
              </mc:Choice>
              <mc:Fallback>
                <p:oleObj name="Visio" r:id="rId8" imgW="530711" imgH="1875416" progId="Visio.Drawing.6">
                  <p:embed/>
                  <p:pic>
                    <p:nvPicPr>
                      <p:cNvPr id="17"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408214" y="3479573"/>
                        <a:ext cx="685800" cy="1371600"/>
                      </a:xfrm>
                      <a:prstGeom prst="rect">
                        <a:avLst/>
                      </a:prstGeom>
                      <a:solidFill>
                        <a:schemeClr val="bg1"/>
                      </a:solidFill>
                      <a:ln>
                        <a:noFill/>
                      </a:ln>
                    </p:spPr>
                  </p:pic>
                </p:oleObj>
              </mc:Fallback>
            </mc:AlternateContent>
          </a:graphicData>
        </a:graphic>
      </p:graphicFrame>
      <p:sp>
        <p:nvSpPr>
          <p:cNvPr id="18" name="Line 47"/>
          <p:cNvSpPr>
            <a:spLocks noChangeShapeType="1"/>
          </p:cNvSpPr>
          <p:nvPr/>
        </p:nvSpPr>
        <p:spPr bwMode="auto">
          <a:xfrm flipV="1">
            <a:off x="2234089" y="2063828"/>
            <a:ext cx="2904337" cy="2577476"/>
          </a:xfrm>
          <a:prstGeom prst="line">
            <a:avLst/>
          </a:prstGeom>
          <a:noFill/>
          <a:ln w="19050" cap="rnd">
            <a:solidFill>
              <a:schemeClr val="bg1"/>
            </a:solidFill>
            <a:prstDash val="sysDot"/>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p:cNvSpPr txBox="1"/>
          <p:nvPr/>
        </p:nvSpPr>
        <p:spPr>
          <a:xfrm>
            <a:off x="9982200" y="4641305"/>
            <a:ext cx="1927225" cy="163195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Receiver and base station software upgraded to ALERT2-capable</a:t>
            </a:r>
          </a:p>
        </p:txBody>
      </p:sp>
      <p:sp>
        <p:nvSpPr>
          <p:cNvPr id="22" name="Line 47"/>
          <p:cNvSpPr>
            <a:spLocks noChangeShapeType="1"/>
          </p:cNvSpPr>
          <p:nvPr/>
        </p:nvSpPr>
        <p:spPr bwMode="auto">
          <a:xfrm>
            <a:off x="7230236" y="2020014"/>
            <a:ext cx="3154878" cy="1361270"/>
          </a:xfrm>
          <a:prstGeom prst="line">
            <a:avLst/>
          </a:prstGeom>
          <a:noFill/>
          <a:ln w="19050" cap="rnd">
            <a:solidFill>
              <a:schemeClr val="bg1"/>
            </a:solidFill>
            <a:prstDash val="sysDot"/>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23" name="Text Box 57"/>
          <p:cNvSpPr txBox="1">
            <a:spLocks noChangeArrowheads="1"/>
          </p:cNvSpPr>
          <p:nvPr/>
        </p:nvSpPr>
        <p:spPr bwMode="auto">
          <a:xfrm>
            <a:off x="9183896" y="2651011"/>
            <a:ext cx="952500" cy="215900"/>
          </a:xfrm>
          <a:prstGeom prst="rect">
            <a:avLst/>
          </a:prstGeom>
          <a:solidFill>
            <a:srgbClr val="FFFFFF"/>
          </a:solidFill>
          <a:ln w="12700" cap="rnd">
            <a:solidFill>
              <a:srgbClr val="F2841E"/>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92D2"/>
                </a:solidFill>
                <a:effectLst/>
                <a:uLnTx/>
                <a:uFillTx/>
                <a:latin typeface="Calibri" panose="020F0502020204030204"/>
                <a:ea typeface="+mn-ea"/>
                <a:cs typeface="+mn-cs"/>
              </a:rPr>
              <a:t>ALERT2 RF</a:t>
            </a:r>
            <a:r>
              <a:rPr kumimoji="0" lang="en-US" sz="1400" b="1" i="0" u="none" strike="noStrike" kern="1200" cap="none" spc="0" normalizeH="0" baseline="-25000" noProof="0" dirty="0">
                <a:ln>
                  <a:noFill/>
                </a:ln>
                <a:solidFill>
                  <a:srgbClr val="0092D2"/>
                </a:solidFill>
                <a:effectLst/>
                <a:uLnTx/>
                <a:uFillTx/>
                <a:latin typeface="Calibri" panose="020F0502020204030204"/>
                <a:ea typeface="+mn-ea"/>
                <a:cs typeface="+mn-cs"/>
              </a:rPr>
              <a:t>F1</a:t>
            </a:r>
          </a:p>
        </p:txBody>
      </p:sp>
      <p:sp>
        <p:nvSpPr>
          <p:cNvPr id="24" name="Line 47"/>
          <p:cNvSpPr>
            <a:spLocks noChangeShapeType="1"/>
          </p:cNvSpPr>
          <p:nvPr/>
        </p:nvSpPr>
        <p:spPr bwMode="auto">
          <a:xfrm flipV="1">
            <a:off x="783772" y="1822450"/>
            <a:ext cx="4358862" cy="1657123"/>
          </a:xfrm>
          <a:prstGeom prst="line">
            <a:avLst/>
          </a:prstGeom>
          <a:noFill/>
          <a:ln w="19050" cap="rnd">
            <a:solidFill>
              <a:schemeClr val="bg1"/>
            </a:solidFill>
            <a:prstDash val="sysDot"/>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25" name="Text Box 57"/>
          <p:cNvSpPr txBox="1">
            <a:spLocks noChangeArrowheads="1"/>
          </p:cNvSpPr>
          <p:nvPr/>
        </p:nvSpPr>
        <p:spPr bwMode="auto">
          <a:xfrm>
            <a:off x="2473678" y="2275135"/>
            <a:ext cx="952500" cy="215900"/>
          </a:xfrm>
          <a:prstGeom prst="rect">
            <a:avLst/>
          </a:prstGeom>
          <a:solidFill>
            <a:srgbClr val="FFFFFF"/>
          </a:solidFill>
          <a:ln w="12700" cap="rnd">
            <a:solidFill>
              <a:srgbClr val="F2841E"/>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92D2"/>
                </a:solidFill>
                <a:effectLst/>
                <a:uLnTx/>
                <a:uFillTx/>
                <a:latin typeface="Calibri" panose="020F0502020204030204"/>
                <a:ea typeface="+mn-ea"/>
                <a:cs typeface="+mn-cs"/>
              </a:rPr>
              <a:t>ALERT2 RF</a:t>
            </a:r>
            <a:r>
              <a:rPr kumimoji="0" lang="en-US" sz="1400" b="1" i="0" u="none" strike="noStrike" kern="1200" cap="none" spc="0" normalizeH="0" baseline="-25000" noProof="0" dirty="0">
                <a:ln>
                  <a:noFill/>
                </a:ln>
                <a:solidFill>
                  <a:srgbClr val="0092D2"/>
                </a:solidFill>
                <a:effectLst/>
                <a:uLnTx/>
                <a:uFillTx/>
                <a:latin typeface="Calibri" panose="020F0502020204030204"/>
                <a:ea typeface="+mn-ea"/>
                <a:cs typeface="+mn-cs"/>
              </a:rPr>
              <a:t>F1</a:t>
            </a:r>
          </a:p>
        </p:txBody>
      </p:sp>
      <p:sp>
        <p:nvSpPr>
          <p:cNvPr id="26" name="TextBox 23"/>
          <p:cNvSpPr txBox="1">
            <a:spLocks noChangeArrowheads="1"/>
          </p:cNvSpPr>
          <p:nvPr/>
        </p:nvSpPr>
        <p:spPr bwMode="auto">
          <a:xfrm>
            <a:off x="130403" y="5014685"/>
            <a:ext cx="139914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dirty="0">
                <a:solidFill>
                  <a:prstClr val="white"/>
                </a:solidFill>
              </a:rPr>
              <a:t>U</a:t>
            </a:r>
            <a:r>
              <a:rPr kumimoji="0" lang="en-US" altLang="en-US" sz="2000" b="1" i="0" u="none" strike="noStrike" kern="1200" cap="none" spc="0" normalizeH="0" baseline="0" noProof="0" dirty="0" err="1">
                <a:ln>
                  <a:noFill/>
                </a:ln>
                <a:solidFill>
                  <a:prstClr val="white"/>
                </a:solidFill>
                <a:effectLst/>
                <a:uLnTx/>
                <a:uFillTx/>
                <a:latin typeface="Calibri" panose="020F0502020204030204" pitchFamily="34" charset="0"/>
                <a:ea typeface="MS PGothic" panose="020B0600070205080204" pitchFamily="34" charset="-128"/>
                <a:cs typeface="+mn-cs"/>
              </a:rPr>
              <a:t>pgraded</a:t>
            </a:r>
            <a:r>
              <a:rPr kumimoji="0" lang="en-US" altLang="en-US" sz="2000" b="1"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 from ALERT to ALERT2</a:t>
            </a:r>
          </a:p>
        </p:txBody>
      </p:sp>
      <p:sp>
        <p:nvSpPr>
          <p:cNvPr id="27" name="TextBox 7"/>
          <p:cNvSpPr txBox="1">
            <a:spLocks noChangeArrowheads="1"/>
          </p:cNvSpPr>
          <p:nvPr/>
        </p:nvSpPr>
        <p:spPr bwMode="auto">
          <a:xfrm>
            <a:off x="5388967" y="4461615"/>
            <a:ext cx="19256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cs typeface="+mn-cs"/>
              </a:rPr>
              <a:t>ALERT repeater upgraded to ALERT/ALERT2 Concentrator</a:t>
            </a:r>
          </a:p>
        </p:txBody>
      </p:sp>
      <p:sp>
        <p:nvSpPr>
          <p:cNvPr id="28" name="Text Box 88"/>
          <p:cNvSpPr txBox="1">
            <a:spLocks noChangeArrowheads="1"/>
          </p:cNvSpPr>
          <p:nvPr/>
        </p:nvSpPr>
        <p:spPr bwMode="auto">
          <a:xfrm>
            <a:off x="5761038" y="1456135"/>
            <a:ext cx="914400" cy="246221"/>
          </a:xfrm>
          <a:prstGeom prst="rect">
            <a:avLst/>
          </a:prstGeom>
          <a:solidFill>
            <a:srgbClr val="0092D2"/>
          </a:solidFill>
          <a:ln w="12700">
            <a:solidFill>
              <a:srgbClr val="0066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ALERT2</a:t>
            </a:r>
          </a:p>
        </p:txBody>
      </p:sp>
      <p:grpSp>
        <p:nvGrpSpPr>
          <p:cNvPr id="29" name="Group 3"/>
          <p:cNvGrpSpPr>
            <a:grpSpLocks/>
          </p:cNvGrpSpPr>
          <p:nvPr/>
        </p:nvGrpSpPr>
        <p:grpSpPr bwMode="auto">
          <a:xfrm>
            <a:off x="5346452" y="1773792"/>
            <a:ext cx="1883784" cy="2620646"/>
            <a:chOff x="3103563" y="939041"/>
            <a:chExt cx="914400" cy="1346959"/>
          </a:xfrm>
        </p:grpSpPr>
        <p:pic>
          <p:nvPicPr>
            <p:cNvPr id="30" name="Picture 24" descr="antenne-bi-directional-orange-hi"/>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24200" y="1143000"/>
              <a:ext cx="8937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 descr="AC-supply-symbol-blue"/>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51478" y="1752600"/>
              <a:ext cx="2555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88"/>
            <p:cNvSpPr txBox="1">
              <a:spLocks noChangeArrowheads="1"/>
            </p:cNvSpPr>
            <p:nvPr/>
          </p:nvSpPr>
          <p:spPr bwMode="auto">
            <a:xfrm>
              <a:off x="3103563" y="939041"/>
              <a:ext cx="914400" cy="126553"/>
            </a:xfrm>
            <a:prstGeom prst="rect">
              <a:avLst/>
            </a:prstGeom>
            <a:solidFill>
              <a:srgbClr val="FF9933"/>
            </a:solidFill>
            <a:ln w="12700">
              <a:solidFill>
                <a:schemeClr val="accent6"/>
              </a:solidFill>
              <a:miter lim="800000"/>
              <a:headEnd/>
              <a:tailEnd/>
            </a:ln>
            <a:effectLst/>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ALERT</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33" name="Straight Arrow Connector 32"/>
          <p:cNvCxnSpPr/>
          <p:nvPr/>
        </p:nvCxnSpPr>
        <p:spPr>
          <a:xfrm>
            <a:off x="6508750" y="4354285"/>
            <a:ext cx="3342006"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 Box 57"/>
          <p:cNvSpPr txBox="1">
            <a:spLocks noChangeArrowheads="1"/>
          </p:cNvSpPr>
          <p:nvPr/>
        </p:nvSpPr>
        <p:spPr bwMode="auto">
          <a:xfrm>
            <a:off x="7507647" y="4106803"/>
            <a:ext cx="1315927" cy="215444"/>
          </a:xfrm>
          <a:prstGeom prst="rect">
            <a:avLst/>
          </a:prstGeom>
          <a:solidFill>
            <a:srgbClr val="FFFFFF"/>
          </a:solidFill>
          <a:ln w="12700" cap="rnd">
            <a:solidFill>
              <a:srgbClr val="F2841E"/>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spAutoFit/>
          </a:bodyPr>
          <a:lstStyle>
            <a:defPPr>
              <a:defRPr lang="en-US"/>
            </a:defPPr>
            <a:lvl1pPr algn="ctr">
              <a:spcBef>
                <a:spcPct val="50000"/>
              </a:spcBef>
              <a:defRPr sz="1400" b="1">
                <a:solidFill>
                  <a:srgbClr val="F2841E"/>
                </a:solidFill>
              </a:defRPr>
            </a:lvl1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SJRA IP Network</a:t>
            </a:r>
          </a:p>
        </p:txBody>
      </p:sp>
      <p:sp>
        <p:nvSpPr>
          <p:cNvPr id="35" name="Text Box 57"/>
          <p:cNvSpPr txBox="1">
            <a:spLocks noChangeArrowheads="1"/>
          </p:cNvSpPr>
          <p:nvPr/>
        </p:nvSpPr>
        <p:spPr bwMode="auto">
          <a:xfrm>
            <a:off x="2827311" y="3049267"/>
            <a:ext cx="952500" cy="215900"/>
          </a:xfrm>
          <a:prstGeom prst="rect">
            <a:avLst/>
          </a:prstGeom>
          <a:solidFill>
            <a:srgbClr val="FFFFFF"/>
          </a:solidFill>
          <a:ln w="12700" cap="rnd">
            <a:solidFill>
              <a:srgbClr val="F2841E"/>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400" b="1" i="0" u="none" strike="noStrike" kern="1200" cap="none" spc="0" normalizeH="0" baseline="0" noProof="0" dirty="0">
                <a:ln>
                  <a:noFill/>
                </a:ln>
                <a:solidFill>
                  <a:srgbClr val="0092D2"/>
                </a:solidFill>
                <a:effectLst/>
                <a:uLnTx/>
                <a:uFillTx/>
                <a:latin typeface="Calibri" panose="020F0502020204030204"/>
                <a:ea typeface="+mn-ea"/>
                <a:cs typeface="+mn-cs"/>
              </a:rPr>
              <a:t>ALERT2 RF</a:t>
            </a:r>
            <a:r>
              <a:rPr kumimoji="0" lang="en-US" sz="1400" b="1" i="0" u="none" strike="noStrike" kern="1200" cap="none" spc="0" normalizeH="0" baseline="-25000" noProof="0" dirty="0">
                <a:ln>
                  <a:noFill/>
                </a:ln>
                <a:solidFill>
                  <a:srgbClr val="0092D2"/>
                </a:solidFill>
                <a:effectLst/>
                <a:uLnTx/>
                <a:uFillTx/>
                <a:latin typeface="Calibri" panose="020F0502020204030204"/>
                <a:ea typeface="+mn-ea"/>
                <a:cs typeface="+mn-cs"/>
              </a:rPr>
              <a:t>F1</a:t>
            </a:r>
          </a:p>
        </p:txBody>
      </p:sp>
      <p:sp>
        <p:nvSpPr>
          <p:cNvPr id="36" name="Title 1">
            <a:extLst>
              <a:ext uri="{FF2B5EF4-FFF2-40B4-BE49-F238E27FC236}">
                <a16:creationId xmlns:a16="http://schemas.microsoft.com/office/drawing/2014/main" id="{5618C87A-EB1E-4E2A-B804-3B109761A84F}"/>
              </a:ext>
            </a:extLst>
          </p:cNvPr>
          <p:cNvSpPr txBox="1">
            <a:spLocks/>
          </p:cNvSpPr>
          <p:nvPr/>
        </p:nvSpPr>
        <p:spPr>
          <a:xfrm>
            <a:off x="0" y="15404"/>
            <a:ext cx="12192000" cy="1325563"/>
          </a:xfrm>
          <a:prstGeom prst="rect">
            <a:avLst/>
          </a:prstGeom>
          <a:solidFill>
            <a:schemeClr val="bg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08203F"/>
                </a:solidFill>
                <a:latin typeface="Cambria" panose="02040503050406030204" pitchFamily="18" charset="0"/>
                <a:ea typeface="Cambria" panose="02040503050406030204" pitchFamily="18" charset="0"/>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8203F"/>
                </a:solidFill>
                <a:effectLst/>
                <a:uLnTx/>
                <a:uFillTx/>
                <a:latin typeface="Cambria" panose="02040503050406030204" pitchFamily="18" charset="0"/>
                <a:ea typeface="Cambria" panose="02040503050406030204" pitchFamily="18" charset="0"/>
                <a:cs typeface="Arial" panose="020B0604020202020204" pitchFamily="34" charset="0"/>
              </a:rPr>
              <a:t>Flood Early Warning System</a:t>
            </a:r>
          </a:p>
        </p:txBody>
      </p:sp>
    </p:spTree>
    <p:extLst>
      <p:ext uri="{BB962C8B-B14F-4D97-AF65-F5344CB8AC3E}">
        <p14:creationId xmlns:p14="http://schemas.microsoft.com/office/powerpoint/2010/main" val="402748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2BED-52E3-4CE3-9B1B-5D5DF66A87F1}"/>
              </a:ext>
            </a:extLst>
          </p:cNvPr>
          <p:cNvSpPr>
            <a:spLocks noGrp="1"/>
          </p:cNvSpPr>
          <p:nvPr>
            <p:ph type="title"/>
          </p:nvPr>
        </p:nvSpPr>
        <p:spPr/>
        <p:txBody>
          <a:bodyPr/>
          <a:lstStyle/>
          <a:p>
            <a:r>
              <a:rPr lang="en-US" dirty="0"/>
              <a:t>Flood Early Warning System</a:t>
            </a:r>
          </a:p>
        </p:txBody>
      </p:sp>
      <p:sp>
        <p:nvSpPr>
          <p:cNvPr id="3" name="Title 1">
            <a:extLst>
              <a:ext uri="{FF2B5EF4-FFF2-40B4-BE49-F238E27FC236}">
                <a16:creationId xmlns:a16="http://schemas.microsoft.com/office/drawing/2014/main" id="{39CCE517-EBFE-4B6A-A701-30193E3F4B61}"/>
              </a:ext>
            </a:extLst>
          </p:cNvPr>
          <p:cNvSpPr txBox="1">
            <a:spLocks/>
          </p:cNvSpPr>
          <p:nvPr/>
        </p:nvSpPr>
        <p:spPr>
          <a:xfrm>
            <a:off x="2655820" y="6237346"/>
            <a:ext cx="6880360" cy="512090"/>
          </a:xfrm>
          <a:prstGeom prst="rect">
            <a:avLst/>
          </a:prstGeom>
          <a:solidFill>
            <a:schemeClr val="accent1">
              <a:lumMod val="40000"/>
              <a:lumOff val="60000"/>
            </a:schemeClr>
          </a:solidFill>
        </p:spPr>
        <p:txBody>
          <a:bodyPr vert="horz" lIns="91440" tIns="45720" rIns="91440" bIns="45720" rtlCol="0" anchor="ctr">
            <a:normAutofit fontScale="82500" lnSpcReduction="20000"/>
          </a:bodyPr>
          <a:lstStyle>
            <a:lvl1pPr algn="ctr" defTabSz="914400" rtl="0" eaLnBrk="1" latinLnBrk="0" hangingPunct="1">
              <a:lnSpc>
                <a:spcPct val="90000"/>
              </a:lnSpc>
              <a:spcBef>
                <a:spcPct val="0"/>
              </a:spcBef>
              <a:buNone/>
              <a:defRPr sz="4400" b="1" kern="1200">
                <a:solidFill>
                  <a:srgbClr val="08203F"/>
                </a:solidFill>
                <a:latin typeface="Cambria" panose="02040503050406030204" pitchFamily="18" charset="0"/>
                <a:ea typeface="Cambria" panose="02040503050406030204" pitchFamily="18" charset="0"/>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Contrail® System Web Viewer</a:t>
            </a:r>
          </a:p>
        </p:txBody>
      </p:sp>
      <p:pic>
        <p:nvPicPr>
          <p:cNvPr id="7" name="Picture 6" descr="Graphical user interface, map&#10;&#10;Description automatically generated">
            <a:extLst>
              <a:ext uri="{FF2B5EF4-FFF2-40B4-BE49-F238E27FC236}">
                <a16:creationId xmlns:a16="http://schemas.microsoft.com/office/drawing/2014/main" id="{EF243E7C-150D-47D5-A368-1AD49A5A6061}"/>
              </a:ext>
            </a:extLst>
          </p:cNvPr>
          <p:cNvPicPr>
            <a:picLocks noChangeAspect="1"/>
          </p:cNvPicPr>
          <p:nvPr/>
        </p:nvPicPr>
        <p:blipFill>
          <a:blip r:embed="rId2"/>
          <a:stretch>
            <a:fillRect/>
          </a:stretch>
        </p:blipFill>
        <p:spPr>
          <a:xfrm>
            <a:off x="900039" y="1503099"/>
            <a:ext cx="10391921" cy="4556710"/>
          </a:xfrm>
          <a:prstGeom prst="rect">
            <a:avLst/>
          </a:prstGeom>
        </p:spPr>
      </p:pic>
    </p:spTree>
    <p:extLst>
      <p:ext uri="{BB962C8B-B14F-4D97-AF65-F5344CB8AC3E}">
        <p14:creationId xmlns:p14="http://schemas.microsoft.com/office/powerpoint/2010/main" val="167104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B23F-48C4-493A-937C-218B5441640D}"/>
              </a:ext>
            </a:extLst>
          </p:cNvPr>
          <p:cNvSpPr>
            <a:spLocks noGrp="1"/>
          </p:cNvSpPr>
          <p:nvPr>
            <p:ph type="title"/>
          </p:nvPr>
        </p:nvSpPr>
        <p:spPr/>
        <p:txBody>
          <a:bodyPr/>
          <a:lstStyle/>
          <a:p>
            <a:r>
              <a:rPr lang="en-US" dirty="0"/>
              <a:t>Flood Early Warning System</a:t>
            </a:r>
          </a:p>
        </p:txBody>
      </p:sp>
      <p:sp>
        <p:nvSpPr>
          <p:cNvPr id="3" name="Title 1">
            <a:extLst>
              <a:ext uri="{FF2B5EF4-FFF2-40B4-BE49-F238E27FC236}">
                <a16:creationId xmlns:a16="http://schemas.microsoft.com/office/drawing/2014/main" id="{5888E788-D6C7-47B0-96E3-A3ED8CFFA3BE}"/>
              </a:ext>
            </a:extLst>
          </p:cNvPr>
          <p:cNvSpPr txBox="1">
            <a:spLocks/>
          </p:cNvSpPr>
          <p:nvPr/>
        </p:nvSpPr>
        <p:spPr>
          <a:xfrm>
            <a:off x="426937" y="1801703"/>
            <a:ext cx="11184959" cy="4579431"/>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a:ln>
                  <a:noFill/>
                </a:ln>
                <a:solidFill>
                  <a:prstClr val="white"/>
                </a:solidFill>
                <a:effectLst/>
                <a:uLnTx/>
                <a:uFillTx/>
                <a:latin typeface="Calibri Light" panose="020F0302020204030204"/>
                <a:ea typeface="+mj-ea"/>
                <a:cs typeface="+mj-cs"/>
              </a:rPr>
              <a:t>Part of a Larger System</a:t>
            </a:r>
            <a:endParaRPr kumimoji="0" lang="en-US" sz="36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Calibri Light" panose="020F0302020204030204"/>
                <a:ea typeface="+mj-ea"/>
                <a:cs typeface="+mj-cs"/>
              </a:rPr>
              <a:t>Existing gage network provides useful information to larger regional Harris County Flood Warning System</a:t>
            </a: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Calibri Light" panose="020F0302020204030204"/>
                <a:ea typeface="+mj-ea"/>
                <a:cs typeface="+mj-cs"/>
              </a:rPr>
              <a:t>Larger system comprised of 175+ gage stations managed by various agencies, including Harris County Flood Control District (HCFCD), TxDOT, Trinity River Authority, The Woodlands, City of Houston, Brazoria County, and Fort Bend County</a:t>
            </a: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600" b="1"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Calibri Light" panose="020F0302020204030204"/>
                <a:ea typeface="+mj-ea"/>
                <a:cs typeface="+mj-cs"/>
              </a:rPr>
              <a:t>Data is shared with the HCFCD’s Regional Partners Group, staff hydrologists at the National Weather Service (NWS) office in League City, NWS West Gulf Coast River Forecast Center in Fort Worth, and local Emergency Management Offices</a:t>
            </a: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92D05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031903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86E99F-8E7A-42D2-A30C-6E1E2741C7DC}"/>
              </a:ext>
            </a:extLst>
          </p:cNvPr>
          <p:cNvSpPr txBox="1"/>
          <p:nvPr/>
        </p:nvSpPr>
        <p:spPr>
          <a:xfrm>
            <a:off x="2457265" y="2993968"/>
            <a:ext cx="7277470" cy="707886"/>
          </a:xfrm>
          <a:prstGeom prst="rect">
            <a:avLst/>
          </a:prstGeom>
          <a:noFill/>
        </p:spPr>
        <p:txBody>
          <a:bodyPr wrap="square">
            <a:spAutoFit/>
          </a:bodyPr>
          <a:lstStyle/>
          <a:p>
            <a:pPr algn="ctr"/>
            <a:r>
              <a:rPr lang="en-US" sz="4000" b="1" dirty="0">
                <a:solidFill>
                  <a:schemeClr val="bg1"/>
                </a:solidFill>
                <a:latin typeface="Cambria" panose="02040503050406030204" pitchFamily="18" charset="0"/>
                <a:ea typeface="Cambria" panose="02040503050406030204" pitchFamily="18" charset="0"/>
              </a:rPr>
              <a:t>Current Project </a:t>
            </a:r>
          </a:p>
        </p:txBody>
      </p:sp>
    </p:spTree>
    <p:extLst>
      <p:ext uri="{BB962C8B-B14F-4D97-AF65-F5344CB8AC3E}">
        <p14:creationId xmlns:p14="http://schemas.microsoft.com/office/powerpoint/2010/main" val="4056310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Flood Early Warning System</a:t>
            </a:r>
          </a:p>
        </p:txBody>
      </p:sp>
      <p:sp>
        <p:nvSpPr>
          <p:cNvPr id="3" name="Content Placeholder 2"/>
          <p:cNvSpPr>
            <a:spLocks noGrp="1"/>
          </p:cNvSpPr>
          <p:nvPr>
            <p:ph sz="half" idx="1"/>
          </p:nvPr>
        </p:nvSpPr>
        <p:spPr>
          <a:xfrm>
            <a:off x="838200" y="1518249"/>
            <a:ext cx="11073938" cy="5244860"/>
          </a:xfrm>
        </p:spPr>
        <p:txBody>
          <a:bodyPr>
            <a:normAutofit fontScale="62500" lnSpcReduction="20000"/>
          </a:bodyPr>
          <a:lstStyle/>
          <a:p>
            <a:pPr lvl="0"/>
            <a:r>
              <a:rPr lang="en-US" sz="3400" u="sng" dirty="0">
                <a:solidFill>
                  <a:schemeClr val="accent6">
                    <a:lumMod val="60000"/>
                    <a:lumOff val="40000"/>
                  </a:schemeClr>
                </a:solidFill>
              </a:rPr>
              <a:t>2019</a:t>
            </a:r>
            <a:r>
              <a:rPr lang="en-US" sz="3800" u="sng" dirty="0">
                <a:solidFill>
                  <a:schemeClr val="accent6">
                    <a:lumMod val="60000"/>
                    <a:lumOff val="40000"/>
                  </a:schemeClr>
                </a:solidFill>
              </a:rPr>
              <a:t>: </a:t>
            </a:r>
          </a:p>
          <a:p>
            <a:pPr lvl="1"/>
            <a:r>
              <a:rPr lang="en-US" sz="3200" dirty="0"/>
              <a:t>Senate Bill 7 (Creighton, Phelan) passed creating the Flood Infrastructure Fund (FIF) and Texas Infrastructure Resiliency Fund (TIRF) for making loans and grants for flood mitigation projects. </a:t>
            </a:r>
          </a:p>
          <a:p>
            <a:pPr lvl="1"/>
            <a:endParaRPr lang="en-US" sz="1400" dirty="0"/>
          </a:p>
          <a:p>
            <a:pPr lvl="0"/>
            <a:r>
              <a:rPr lang="en-US" sz="3400" u="sng" dirty="0">
                <a:solidFill>
                  <a:schemeClr val="accent6">
                    <a:lumMod val="60000"/>
                    <a:lumOff val="40000"/>
                  </a:schemeClr>
                </a:solidFill>
              </a:rPr>
              <a:t>JAN 2020: </a:t>
            </a:r>
          </a:p>
          <a:p>
            <a:pPr lvl="1"/>
            <a:r>
              <a:rPr lang="en-US" sz="3200" dirty="0"/>
              <a:t>SJRA and San Jacinto County identify flood early warning system (FEWS) partnership opportunity to submit application for funding through the FIF. </a:t>
            </a:r>
          </a:p>
          <a:p>
            <a:pPr lvl="1"/>
            <a:endParaRPr lang="en-US" sz="1300" dirty="0"/>
          </a:p>
          <a:p>
            <a:r>
              <a:rPr lang="en-US" sz="3400" u="sng" dirty="0">
                <a:solidFill>
                  <a:schemeClr val="accent6">
                    <a:lumMod val="60000"/>
                    <a:lumOff val="40000"/>
                  </a:schemeClr>
                </a:solidFill>
              </a:rPr>
              <a:t>OCT 2020: </a:t>
            </a:r>
          </a:p>
          <a:p>
            <a:pPr lvl="1"/>
            <a:r>
              <a:rPr lang="en-US" sz="3400" dirty="0"/>
              <a:t>SJRA submits final application for FEWS project to Texas Water Development Board (TWDB). </a:t>
            </a:r>
          </a:p>
          <a:p>
            <a:pPr lvl="1"/>
            <a:endParaRPr lang="en-US" sz="1300" dirty="0"/>
          </a:p>
          <a:p>
            <a:r>
              <a:rPr lang="en-US" sz="3400" u="sng" dirty="0">
                <a:solidFill>
                  <a:schemeClr val="accent6">
                    <a:lumMod val="60000"/>
                    <a:lumOff val="40000"/>
                  </a:schemeClr>
                </a:solidFill>
              </a:rPr>
              <a:t>DEC 2020: </a:t>
            </a:r>
          </a:p>
          <a:p>
            <a:pPr lvl="1"/>
            <a:r>
              <a:rPr lang="en-US" sz="3400" dirty="0"/>
              <a:t>SJRA receives funding approval from Texas Water Development Board. </a:t>
            </a:r>
          </a:p>
          <a:p>
            <a:pPr lvl="1"/>
            <a:endParaRPr lang="en-US" sz="1200" dirty="0"/>
          </a:p>
          <a:p>
            <a:r>
              <a:rPr lang="en-US" sz="3400" u="sng" dirty="0">
                <a:solidFill>
                  <a:schemeClr val="accent6">
                    <a:lumMod val="60000"/>
                    <a:lumOff val="40000"/>
                  </a:schemeClr>
                </a:solidFill>
              </a:rPr>
              <a:t>MAR-AUG 2021: </a:t>
            </a:r>
          </a:p>
          <a:p>
            <a:pPr lvl="1"/>
            <a:r>
              <a:rPr lang="en-US" sz="3400" dirty="0"/>
              <a:t>SJRA and San Jacinto County execute an Interlocal Agreement and the FEWS project begins. </a:t>
            </a:r>
          </a:p>
          <a:p>
            <a:pPr marL="0" lvl="0" indent="0">
              <a:buNone/>
            </a:pPr>
            <a:r>
              <a:rPr lang="en-US" dirty="0"/>
              <a:t>	</a:t>
            </a:r>
          </a:p>
          <a:p>
            <a:endParaRPr lang="en-US" dirty="0"/>
          </a:p>
        </p:txBody>
      </p:sp>
    </p:spTree>
    <p:extLst>
      <p:ext uri="{BB962C8B-B14F-4D97-AF65-F5344CB8AC3E}">
        <p14:creationId xmlns:p14="http://schemas.microsoft.com/office/powerpoint/2010/main" val="411685893"/>
      </p:ext>
    </p:extLst>
  </p:cSld>
  <p:clrMapOvr>
    <a:masterClrMapping/>
  </p:clrMapOvr>
</p:sld>
</file>

<file path=ppt/theme/theme1.xml><?xml version="1.0" encoding="utf-8"?>
<a:theme xmlns:a="http://schemas.openxmlformats.org/drawingml/2006/main" name="1_Title Slides">
  <a:themeElements>
    <a:clrScheme name="Custom 5">
      <a:dk1>
        <a:srgbClr val="000000"/>
      </a:dk1>
      <a:lt1>
        <a:srgbClr val="FFFFFF"/>
      </a:lt1>
      <a:dk2>
        <a:srgbClr val="DBD3B9"/>
      </a:dk2>
      <a:lt2>
        <a:srgbClr val="E7E6E6"/>
      </a:lt2>
      <a:accent1>
        <a:srgbClr val="202B6A"/>
      </a:accent1>
      <a:accent2>
        <a:srgbClr val="AAB337"/>
      </a:accent2>
      <a:accent3>
        <a:srgbClr val="002060"/>
      </a:accent3>
      <a:accent4>
        <a:srgbClr val="002060"/>
      </a:accent4>
      <a:accent5>
        <a:srgbClr val="002060"/>
      </a:accent5>
      <a:accent6>
        <a:srgbClr val="002060"/>
      </a:accent6>
      <a:hlink>
        <a:srgbClr val="00206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acku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F71F8402A148458A5AB80DF5ED2222" ma:contentTypeVersion="0" ma:contentTypeDescription="Create a new document." ma:contentTypeScope="" ma:versionID="2e8df088b9bf4fb993af5cb5b9a0d42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39D433-8D1F-4346-BB5D-9BBC370A08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76A20AC-4321-48B4-A0DD-96559DA5C562}">
  <ds:schemaRefs>
    <ds:schemaRef ds:uri="http://schemas.microsoft.com/sharepoint/v3/contenttype/forms"/>
  </ds:schemaRefs>
</ds:datastoreItem>
</file>

<file path=customXml/itemProps3.xml><?xml version="1.0" encoding="utf-8"?>
<ds:datastoreItem xmlns:ds="http://schemas.openxmlformats.org/officeDocument/2006/customXml" ds:itemID="{44D88A19-FA94-4066-BB3F-DC8E8A35AF42}">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8393</TotalTime>
  <Words>831</Words>
  <Application>Microsoft Office PowerPoint</Application>
  <PresentationFormat>Widescreen</PresentationFormat>
  <Paragraphs>125</Paragraphs>
  <Slides>16</Slides>
  <Notes>4</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3" baseType="lpstr">
      <vt:lpstr>Arial</vt:lpstr>
      <vt:lpstr>Calibri</vt:lpstr>
      <vt:lpstr>Calibri Light</vt:lpstr>
      <vt:lpstr>Cambria</vt:lpstr>
      <vt:lpstr>1_Title Slides</vt:lpstr>
      <vt:lpstr>2_Backup Slides</vt:lpstr>
      <vt:lpstr>Visio</vt:lpstr>
      <vt:lpstr>   Flood Early Warning System for San Jacinto County    Matt Barrett &amp; Briana Gallagher Flood Management Division    Send emails to: floodmanagementdivision@sjra.net </vt:lpstr>
      <vt:lpstr>Flood Early Warning System</vt:lpstr>
      <vt:lpstr>Flood Early Warning System</vt:lpstr>
      <vt:lpstr>Flood Early Warning System</vt:lpstr>
      <vt:lpstr> Existing Network Architecture</vt:lpstr>
      <vt:lpstr>Flood Early Warning System</vt:lpstr>
      <vt:lpstr>Flood Early Warning System</vt:lpstr>
      <vt:lpstr>PowerPoint Presentation</vt:lpstr>
      <vt:lpstr>Flood Early Warning System</vt:lpstr>
      <vt:lpstr>Flood Early Warning System</vt:lpstr>
      <vt:lpstr>Flood Early Warning System</vt:lpstr>
      <vt:lpstr>Flood Early Warning System</vt:lpstr>
      <vt:lpstr>Flood Early Warning System</vt:lpstr>
      <vt:lpstr>Flood Early Warning System</vt:lpstr>
      <vt:lpstr>Additional  Information</vt:lpstr>
      <vt:lpstr>Flood Early Warning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Bowman</dc:creator>
  <cp:lastModifiedBy>Briana Gallagher</cp:lastModifiedBy>
  <cp:revision>86</cp:revision>
  <dcterms:created xsi:type="dcterms:W3CDTF">2020-08-07T19:43:43Z</dcterms:created>
  <dcterms:modified xsi:type="dcterms:W3CDTF">2021-09-01T18:33:22Z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0x010100CFF71F8402A148458A5AB80DF5ED2222</vt:lpwstr>
  </property>
</Properties>
</file>