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5" r:id="rId2"/>
  </p:sldMasterIdLst>
  <p:notesMasterIdLst>
    <p:notesMasterId r:id="rId49"/>
  </p:notesMasterIdLst>
  <p:handoutMasterIdLst>
    <p:handoutMasterId r:id="rId50"/>
  </p:handoutMasterIdLst>
  <p:sldIdLst>
    <p:sldId id="256" r:id="rId3"/>
    <p:sldId id="350" r:id="rId4"/>
    <p:sldId id="355" r:id="rId5"/>
    <p:sldId id="398" r:id="rId6"/>
    <p:sldId id="349" r:id="rId7"/>
    <p:sldId id="342" r:id="rId8"/>
    <p:sldId id="413" r:id="rId9"/>
    <p:sldId id="357" r:id="rId10"/>
    <p:sldId id="406" r:id="rId11"/>
    <p:sldId id="358" r:id="rId12"/>
    <p:sldId id="346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404" r:id="rId23"/>
    <p:sldId id="344" r:id="rId24"/>
    <p:sldId id="372" r:id="rId25"/>
    <p:sldId id="322" r:id="rId26"/>
    <p:sldId id="410" r:id="rId27"/>
    <p:sldId id="411" r:id="rId28"/>
    <p:sldId id="412" r:id="rId29"/>
    <p:sldId id="399" r:id="rId30"/>
    <p:sldId id="402" r:id="rId31"/>
    <p:sldId id="403" r:id="rId32"/>
    <p:sldId id="395" r:id="rId33"/>
    <p:sldId id="401" r:id="rId34"/>
    <p:sldId id="481" r:id="rId35"/>
    <p:sldId id="482" r:id="rId36"/>
    <p:sldId id="483" r:id="rId37"/>
    <p:sldId id="407" r:id="rId38"/>
    <p:sldId id="416" r:id="rId39"/>
    <p:sldId id="415" r:id="rId40"/>
    <p:sldId id="408" r:id="rId41"/>
    <p:sldId id="418" r:id="rId42"/>
    <p:sldId id="426" r:id="rId43"/>
    <p:sldId id="419" r:id="rId44"/>
    <p:sldId id="423" r:id="rId45"/>
    <p:sldId id="427" r:id="rId46"/>
    <p:sldId id="428" r:id="rId47"/>
    <p:sldId id="370" r:id="rId48"/>
  </p:sldIdLst>
  <p:sldSz cx="9144000" cy="6858000" type="screen4x3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4" autoAdjust="0"/>
    <p:restoredTop sz="86483" autoAdjust="0"/>
  </p:normalViewPr>
  <p:slideViewPr>
    <p:cSldViewPr>
      <p:cViewPr varScale="1">
        <p:scale>
          <a:sx n="86" d="100"/>
          <a:sy n="86" d="100"/>
        </p:scale>
        <p:origin x="-28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kelling\My%20Documents\Surface%20Water%20Conversion\Cost%20Estimates\Cost%20Estimating%20CoH%20vs%20TRA%20Full%20Reservation%20And%20Passthrough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kelling\My%20Documents\Surface%20Water%20Conversion\Cost%20Estimates\Cost%20Estimating%20CoH%20vs%20TRA%20Full%20Reservation%20And%20Passthroug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7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County</a:t>
            </a:r>
            <a:r>
              <a:rPr lang="en-US" baseline="0"/>
              <a:t>wide </a:t>
            </a:r>
            <a:r>
              <a:rPr lang="en-US"/>
              <a:t>Alternatives- Water Rate Comparisons</a:t>
            </a:r>
            <a:r>
              <a:rPr lang="en-US" baseline="0"/>
              <a:t> - Future Value</a:t>
            </a:r>
            <a:endParaRPr lang="en-US"/>
          </a:p>
        </c:rich>
      </c:tx>
      <c:layout>
        <c:manualLayout>
          <c:xMode val="edge"/>
          <c:yMode val="edge"/>
          <c:x val="8.8927780934600228E-2"/>
          <c:y val="3.078744819419779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203233256351044"/>
          <c:y val="0.16341030195381931"/>
          <c:w val="0.59073593635847921"/>
          <c:h val="0.64831261101243343"/>
        </c:manualLayout>
      </c:layout>
      <c:lineChart>
        <c:grouping val="standard"/>
        <c:ser>
          <c:idx val="0"/>
          <c:order val="0"/>
          <c:tx>
            <c:strRef>
              <c:f>Summary!$B$34</c:f>
              <c:strCache>
                <c:ptCount val="1"/>
                <c:pt idx="0">
                  <c:v>SJRA + CoH Surface Water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Summary!$A$35:$A$86</c:f>
              <c:strCache>
                <c:ptCount val="5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  <c:pt idx="37">
                  <c:v>2046</c:v>
                </c:pt>
                <c:pt idx="38">
                  <c:v>2047</c:v>
                </c:pt>
                <c:pt idx="39">
                  <c:v>2048</c:v>
                </c:pt>
                <c:pt idx="40">
                  <c:v>2049</c:v>
                </c:pt>
                <c:pt idx="41">
                  <c:v>2050</c:v>
                </c:pt>
                <c:pt idx="42">
                  <c:v>2051</c:v>
                </c:pt>
                <c:pt idx="43">
                  <c:v>2052</c:v>
                </c:pt>
                <c:pt idx="44">
                  <c:v>2053</c:v>
                </c:pt>
                <c:pt idx="45">
                  <c:v>2054</c:v>
                </c:pt>
                <c:pt idx="46">
                  <c:v>2055</c:v>
                </c:pt>
                <c:pt idx="47">
                  <c:v>2056</c:v>
                </c:pt>
                <c:pt idx="48">
                  <c:v>2057</c:v>
                </c:pt>
                <c:pt idx="49">
                  <c:v>2058</c:v>
                </c:pt>
                <c:pt idx="50">
                  <c:v>2059</c:v>
                </c:pt>
                <c:pt idx="51">
                  <c:v>2060</c:v>
                </c:pt>
              </c:strCache>
            </c:strRef>
          </c:cat>
          <c:val>
            <c:numRef>
              <c:f>Summary!$B$35:$B$86</c:f>
              <c:numCache>
                <c:formatCode>"$"#,##0.00</c:formatCode>
                <c:ptCount val="52"/>
                <c:pt idx="0">
                  <c:v>0.2998312405092593</c:v>
                </c:pt>
                <c:pt idx="1">
                  <c:v>1.2810799746751791</c:v>
                </c:pt>
                <c:pt idx="2">
                  <c:v>1.9555253888234414</c:v>
                </c:pt>
                <c:pt idx="3">
                  <c:v>1.712814569538927</c:v>
                </c:pt>
                <c:pt idx="4">
                  <c:v>1.3026752456490498</c:v>
                </c:pt>
                <c:pt idx="5">
                  <c:v>1.2644833522698558</c:v>
                </c:pt>
                <c:pt idx="6">
                  <c:v>1.8779297209503876</c:v>
                </c:pt>
                <c:pt idx="7">
                  <c:v>1.8276139890514522</c:v>
                </c:pt>
                <c:pt idx="8">
                  <c:v>1.822005058976478</c:v>
                </c:pt>
                <c:pt idx="9">
                  <c:v>1.8189945904617155</c:v>
                </c:pt>
                <c:pt idx="10">
                  <c:v>1.8184814979461552</c:v>
                </c:pt>
                <c:pt idx="11">
                  <c:v>1.8203808197206981</c:v>
                </c:pt>
                <c:pt idx="12">
                  <c:v>1.8355655940212163</c:v>
                </c:pt>
                <c:pt idx="13">
                  <c:v>2.0974285536649031</c:v>
                </c:pt>
                <c:pt idx="14">
                  <c:v>2.1117893537219192</c:v>
                </c:pt>
                <c:pt idx="15">
                  <c:v>2.1282896366526352</c:v>
                </c:pt>
                <c:pt idx="16">
                  <c:v>2.9418252135881966</c:v>
                </c:pt>
                <c:pt idx="17">
                  <c:v>2.987394271727605</c:v>
                </c:pt>
                <c:pt idx="18">
                  <c:v>3.0361964213141577</c:v>
                </c:pt>
                <c:pt idx="19">
                  <c:v>3.088300629990711</c:v>
                </c:pt>
                <c:pt idx="20">
                  <c:v>3.1437828456712462</c:v>
                </c:pt>
                <c:pt idx="21">
                  <c:v>3.2027259832618737</c:v>
                </c:pt>
                <c:pt idx="22">
                  <c:v>3.2560510832894365</c:v>
                </c:pt>
                <c:pt idx="23">
                  <c:v>4.6299983951830423</c:v>
                </c:pt>
                <c:pt idx="24">
                  <c:v>4.666107894627169</c:v>
                </c:pt>
                <c:pt idx="25">
                  <c:v>4.7069050551958664</c:v>
                </c:pt>
                <c:pt idx="26">
                  <c:v>5.9913241900122145</c:v>
                </c:pt>
                <c:pt idx="27">
                  <c:v>6.0806119487651875</c:v>
                </c:pt>
                <c:pt idx="28">
                  <c:v>6.1763858053505798</c:v>
                </c:pt>
                <c:pt idx="29">
                  <c:v>6.2787849642973326</c:v>
                </c:pt>
                <c:pt idx="30">
                  <c:v>6.3879624507479376</c:v>
                </c:pt>
                <c:pt idx="31">
                  <c:v>6.5040851096202745</c:v>
                </c:pt>
                <c:pt idx="32">
                  <c:v>6.6312602778893925</c:v>
                </c:pt>
                <c:pt idx="33">
                  <c:v>7.8186022398325985</c:v>
                </c:pt>
                <c:pt idx="34">
                  <c:v>7.8996271260899098</c:v>
                </c:pt>
                <c:pt idx="35">
                  <c:v>7.989252486958998</c:v>
                </c:pt>
                <c:pt idx="36">
                  <c:v>9.623010148255112</c:v>
                </c:pt>
                <c:pt idx="37">
                  <c:v>9.7751346142724547</c:v>
                </c:pt>
                <c:pt idx="38">
                  <c:v>9.9381006318049288</c:v>
                </c:pt>
                <c:pt idx="39">
                  <c:v>10.11211547146196</c:v>
                </c:pt>
                <c:pt idx="40">
                  <c:v>10.297411249781939</c:v>
                </c:pt>
                <c:pt idx="41">
                  <c:v>10.4942446529635</c:v>
                </c:pt>
                <c:pt idx="42">
                  <c:v>10.66926214582095</c:v>
                </c:pt>
                <c:pt idx="43">
                  <c:v>16.232484310453128</c:v>
                </c:pt>
                <c:pt idx="44">
                  <c:v>16.324439169178383</c:v>
                </c:pt>
                <c:pt idx="45">
                  <c:v>16.433213550283689</c:v>
                </c:pt>
                <c:pt idx="46">
                  <c:v>20.975566645142823</c:v>
                </c:pt>
                <c:pt idx="47">
                  <c:v>21.251428949540706</c:v>
                </c:pt>
                <c:pt idx="48">
                  <c:v>21.550036271045638</c:v>
                </c:pt>
                <c:pt idx="49">
                  <c:v>21.87176589442825</c:v>
                </c:pt>
                <c:pt idx="50">
                  <c:v>22.217047616613531</c:v>
                </c:pt>
                <c:pt idx="51">
                  <c:v>22.58636304277622</c:v>
                </c:pt>
              </c:numCache>
            </c:numRef>
          </c:val>
        </c:ser>
        <c:ser>
          <c:idx val="1"/>
          <c:order val="1"/>
          <c:tx>
            <c:strRef>
              <c:f>Summary!$C$34</c:f>
              <c:strCache>
                <c:ptCount val="1"/>
                <c:pt idx="0">
                  <c:v>SJRA + TRA Surface Water</c:v>
                </c:pt>
              </c:strCache>
            </c:strRef>
          </c:tx>
          <c:spPr>
            <a:ln w="38100">
              <a:solidFill>
                <a:srgbClr val="33CCCC"/>
              </a:solidFill>
              <a:prstDash val="solid"/>
            </a:ln>
          </c:spPr>
          <c:marker>
            <c:symbol val="none"/>
          </c:marker>
          <c:cat>
            <c:strRef>
              <c:f>Summary!$A$35:$A$86</c:f>
              <c:strCache>
                <c:ptCount val="5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  <c:pt idx="37">
                  <c:v>2046</c:v>
                </c:pt>
                <c:pt idx="38">
                  <c:v>2047</c:v>
                </c:pt>
                <c:pt idx="39">
                  <c:v>2048</c:v>
                </c:pt>
                <c:pt idx="40">
                  <c:v>2049</c:v>
                </c:pt>
                <c:pt idx="41">
                  <c:v>2050</c:v>
                </c:pt>
                <c:pt idx="42">
                  <c:v>2051</c:v>
                </c:pt>
                <c:pt idx="43">
                  <c:v>2052</c:v>
                </c:pt>
                <c:pt idx="44">
                  <c:v>2053</c:v>
                </c:pt>
                <c:pt idx="45">
                  <c:v>2054</c:v>
                </c:pt>
                <c:pt idx="46">
                  <c:v>2055</c:v>
                </c:pt>
                <c:pt idx="47">
                  <c:v>2056</c:v>
                </c:pt>
                <c:pt idx="48">
                  <c:v>2057</c:v>
                </c:pt>
                <c:pt idx="49">
                  <c:v>2058</c:v>
                </c:pt>
                <c:pt idx="50">
                  <c:v>2059</c:v>
                </c:pt>
                <c:pt idx="51">
                  <c:v>2060</c:v>
                </c:pt>
              </c:strCache>
            </c:strRef>
          </c:cat>
          <c:val>
            <c:numRef>
              <c:f>Summary!$C$35:$C$86</c:f>
              <c:numCache>
                <c:formatCode>"$"#,##0.00</c:formatCode>
                <c:ptCount val="52"/>
                <c:pt idx="0">
                  <c:v>0.34779444328703807</c:v>
                </c:pt>
                <c:pt idx="1">
                  <c:v>1.3298167774977598</c:v>
                </c:pt>
                <c:pt idx="2">
                  <c:v>2.004945417853806</c:v>
                </c:pt>
                <c:pt idx="3">
                  <c:v>1.76298631889039</c:v>
                </c:pt>
                <c:pt idx="4">
                  <c:v>1.3536661256021758</c:v>
                </c:pt>
                <c:pt idx="5">
                  <c:v>1.316360090730641</c:v>
                </c:pt>
                <c:pt idx="6">
                  <c:v>1.9307587173500418</c:v>
                </c:pt>
                <c:pt idx="7">
                  <c:v>1.8814401564585181</c:v>
                </c:pt>
                <c:pt idx="8">
                  <c:v>1.8768954501814252</c:v>
                </c:pt>
                <c:pt idx="9">
                  <c:v>1.875016678400879</c:v>
                </c:pt>
                <c:pt idx="10">
                  <c:v>1.8757034241823067</c:v>
                </c:pt>
                <c:pt idx="11">
                  <c:v>1.8788716243211601</c:v>
                </c:pt>
                <c:pt idx="12">
                  <c:v>1.8957542770408951</c:v>
                </c:pt>
                <c:pt idx="13">
                  <c:v>3.1488191659049152</c:v>
                </c:pt>
                <c:pt idx="14">
                  <c:v>3.1460254826935623</c:v>
                </c:pt>
                <c:pt idx="15">
                  <c:v>3.1461668668349612</c:v>
                </c:pt>
                <c:pt idx="16">
                  <c:v>4.0414409699341434</c:v>
                </c:pt>
                <c:pt idx="17">
                  <c:v>4.0752033508092564</c:v>
                </c:pt>
                <c:pt idx="18">
                  <c:v>4.1130168355611545</c:v>
                </c:pt>
                <c:pt idx="19">
                  <c:v>4.1549270618511809</c:v>
                </c:pt>
                <c:pt idx="20">
                  <c:v>4.2009892112589258</c:v>
                </c:pt>
                <c:pt idx="21">
                  <c:v>4.2512678268044084</c:v>
                </c:pt>
                <c:pt idx="22">
                  <c:v>4.2937457314671414</c:v>
                </c:pt>
                <c:pt idx="23">
                  <c:v>5.6577219416624676</c:v>
                </c:pt>
                <c:pt idx="24">
                  <c:v>5.6847101971109648</c:v>
                </c:pt>
                <c:pt idx="25">
                  <c:v>5.7172127735618314</c:v>
                </c:pt>
                <c:pt idx="26">
                  <c:v>6.8777614304353092</c:v>
                </c:pt>
                <c:pt idx="27">
                  <c:v>6.9566879138945934</c:v>
                </c:pt>
                <c:pt idx="28">
                  <c:v>7.042719928300726</c:v>
                </c:pt>
                <c:pt idx="29">
                  <c:v>7.1359777602877346</c:v>
                </c:pt>
                <c:pt idx="30">
                  <c:v>7.2365974139239091</c:v>
                </c:pt>
                <c:pt idx="31">
                  <c:v>7.3447304843470915</c:v>
                </c:pt>
                <c:pt idx="32">
                  <c:v>7.4202152090022855</c:v>
                </c:pt>
                <c:pt idx="33">
                  <c:v>8.5953163393403766</c:v>
                </c:pt>
                <c:pt idx="34">
                  <c:v>8.6648212655505059</c:v>
                </c:pt>
                <c:pt idx="35">
                  <c:v>8.7436143251744589</c:v>
                </c:pt>
                <c:pt idx="36">
                  <c:v>10.249914803940769</c:v>
                </c:pt>
                <c:pt idx="37">
                  <c:v>10.389003347417384</c:v>
                </c:pt>
                <c:pt idx="38">
                  <c:v>10.539391374718917</c:v>
                </c:pt>
                <c:pt idx="39">
                  <c:v>10.701258416795968</c:v>
                </c:pt>
                <c:pt idx="40">
                  <c:v>10.874810795868555</c:v>
                </c:pt>
                <c:pt idx="41">
                  <c:v>11.06028116858737</c:v>
                </c:pt>
                <c:pt idx="42">
                  <c:v>11.222549346307179</c:v>
                </c:pt>
                <c:pt idx="43">
                  <c:v>16.773496068046864</c:v>
                </c:pt>
                <c:pt idx="44">
                  <c:v>16.853618627622925</c:v>
                </c:pt>
                <c:pt idx="45">
                  <c:v>16.950975423535631</c:v>
                </c:pt>
                <c:pt idx="46">
                  <c:v>21.482299289490847</c:v>
                </c:pt>
                <c:pt idx="47">
                  <c:v>21.747496234520401</c:v>
                </c:pt>
                <c:pt idx="48">
                  <c:v>22.035779271232851</c:v>
                </c:pt>
                <c:pt idx="49">
                  <c:v>22.347504421370967</c:v>
                </c:pt>
                <c:pt idx="50">
                  <c:v>22.683081607741084</c:v>
                </c:pt>
                <c:pt idx="51">
                  <c:v>23.042973822039077</c:v>
                </c:pt>
              </c:numCache>
            </c:numRef>
          </c:val>
        </c:ser>
        <c:ser>
          <c:idx val="2"/>
          <c:order val="2"/>
          <c:tx>
            <c:strRef>
              <c:f>Summary!$D$34</c:f>
              <c:strCache>
                <c:ptCount val="1"/>
                <c:pt idx="0">
                  <c:v>SJRA + CoH Surface Water +TRA Replacement Surface Water</c:v>
                </c:pt>
              </c:strCache>
            </c:strRef>
          </c:tx>
          <c:spPr>
            <a:ln w="381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strRef>
              <c:f>Summary!$A$35:$A$86</c:f>
              <c:strCache>
                <c:ptCount val="5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  <c:pt idx="37">
                  <c:v>2046</c:v>
                </c:pt>
                <c:pt idx="38">
                  <c:v>2047</c:v>
                </c:pt>
                <c:pt idx="39">
                  <c:v>2048</c:v>
                </c:pt>
                <c:pt idx="40">
                  <c:v>2049</c:v>
                </c:pt>
                <c:pt idx="41">
                  <c:v>2050</c:v>
                </c:pt>
                <c:pt idx="42">
                  <c:v>2051</c:v>
                </c:pt>
                <c:pt idx="43">
                  <c:v>2052</c:v>
                </c:pt>
                <c:pt idx="44">
                  <c:v>2053</c:v>
                </c:pt>
                <c:pt idx="45">
                  <c:v>2054</c:v>
                </c:pt>
                <c:pt idx="46">
                  <c:v>2055</c:v>
                </c:pt>
                <c:pt idx="47">
                  <c:v>2056</c:v>
                </c:pt>
                <c:pt idx="48">
                  <c:v>2057</c:v>
                </c:pt>
                <c:pt idx="49">
                  <c:v>2058</c:v>
                </c:pt>
                <c:pt idx="50">
                  <c:v>2059</c:v>
                </c:pt>
                <c:pt idx="51">
                  <c:v>2060</c:v>
                </c:pt>
              </c:strCache>
            </c:strRef>
          </c:cat>
          <c:val>
            <c:numRef>
              <c:f>Summary!$D$35:$D$86</c:f>
              <c:numCache>
                <c:formatCode>"$"#,##0.00</c:formatCode>
                <c:ptCount val="52"/>
                <c:pt idx="0">
                  <c:v>0.43837290717592969</c:v>
                </c:pt>
                <c:pt idx="1">
                  <c:v>1.4218561843525979</c:v>
                </c:pt>
                <c:pt idx="2">
                  <c:v>2.0982750967673742</c:v>
                </c:pt>
                <c:pt idx="3">
                  <c:v>1.8577356209319933</c:v>
                </c:pt>
                <c:pt idx="4">
                  <c:v>1.4499623550240361</c:v>
                </c:pt>
                <c:pt idx="5">
                  <c:v>1.4143292631212858</c:v>
                </c:pt>
                <c:pt idx="6">
                  <c:v>2.0305262279736112</c:v>
                </c:pt>
                <c:pt idx="7">
                  <c:v>1.9830908236032341</c:v>
                </c:pt>
                <c:pt idx="8">
                  <c:v>1.9805559029797983</c:v>
                </c:pt>
                <c:pt idx="9">
                  <c:v>1.9808143394304858</c:v>
                </c:pt>
                <c:pt idx="10">
                  <c:v>1.9837669787211478</c:v>
                </c:pt>
                <c:pt idx="11">
                  <c:v>1.9893314544722338</c:v>
                </c:pt>
                <c:pt idx="12">
                  <c:v>2.0094205490093842</c:v>
                </c:pt>
                <c:pt idx="13">
                  <c:v>3.3619730054427901</c:v>
                </c:pt>
                <c:pt idx="14">
                  <c:v>3.3608237454738119</c:v>
                </c:pt>
                <c:pt idx="15">
                  <c:v>3.362829083773835</c:v>
                </c:pt>
                <c:pt idx="16">
                  <c:v>4.5943460237866427</c:v>
                </c:pt>
                <c:pt idx="17">
                  <c:v>4.6407831053419564</c:v>
                </c:pt>
                <c:pt idx="18">
                  <c:v>4.6919345876039644</c:v>
                </c:pt>
                <c:pt idx="19">
                  <c:v>4.7478660693476726</c:v>
                </c:pt>
                <c:pt idx="20">
                  <c:v>4.8086540116646184</c:v>
                </c:pt>
                <c:pt idx="21">
                  <c:v>4.8743855763961648</c:v>
                </c:pt>
                <c:pt idx="22">
                  <c:v>4.9312723307342514</c:v>
                </c:pt>
                <c:pt idx="23">
                  <c:v>6.3104085667982126</c:v>
                </c:pt>
                <c:pt idx="24">
                  <c:v>6.3533297322228783</c:v>
                </c:pt>
                <c:pt idx="25">
                  <c:v>6.4025613492239835</c:v>
                </c:pt>
                <c:pt idx="26">
                  <c:v>7.8519853905304755</c:v>
                </c:pt>
                <c:pt idx="27">
                  <c:v>7.9578453331174455</c:v>
                </c:pt>
                <c:pt idx="28">
                  <c:v>8.0720446642841708</c:v>
                </c:pt>
                <c:pt idx="29">
                  <c:v>8.1947471172045194</c:v>
                </c:pt>
                <c:pt idx="30">
                  <c:v>8.3261344677401201</c:v>
                </c:pt>
                <c:pt idx="31">
                  <c:v>8.4664064739866927</c:v>
                </c:pt>
                <c:pt idx="32">
                  <c:v>8.6089587119298159</c:v>
                </c:pt>
                <c:pt idx="33">
                  <c:v>9.8138508817623968</c:v>
                </c:pt>
                <c:pt idx="34">
                  <c:v>9.9146026445822528</c:v>
                </c:pt>
                <c:pt idx="35">
                  <c:v>10.026141564099939</c:v>
                </c:pt>
                <c:pt idx="36">
                  <c:v>11.892626794278966</c:v>
                </c:pt>
                <c:pt idx="37">
                  <c:v>12.077179630950749</c:v>
                </c:pt>
                <c:pt idx="38">
                  <c:v>12.275093684849224</c:v>
                </c:pt>
                <c:pt idx="39">
                  <c:v>12.486618909949991</c:v>
                </c:pt>
                <c:pt idx="40">
                  <c:v>12.712036015278423</c:v>
                </c:pt>
                <c:pt idx="41">
                  <c:v>12.951656099034476</c:v>
                </c:pt>
                <c:pt idx="42">
                  <c:v>13.164320177510398</c:v>
                </c:pt>
                <c:pt idx="43">
                  <c:v>18.768004111715616</c:v>
                </c:pt>
                <c:pt idx="44">
                  <c:v>18.903280219492668</c:v>
                </c:pt>
                <c:pt idx="45">
                  <c:v>19.058286603278887</c:v>
                </c:pt>
                <c:pt idx="46">
                  <c:v>23.649840548636227</c:v>
                </c:pt>
                <c:pt idx="47">
                  <c:v>23.977937350093811</c:v>
                </c:pt>
                <c:pt idx="48">
                  <c:v>24.331884241791858</c:v>
                </c:pt>
                <c:pt idx="49">
                  <c:v>24.712136521258987</c:v>
                </c:pt>
                <c:pt idx="50">
                  <c:v>25.119208574741563</c:v>
                </c:pt>
                <c:pt idx="51">
                  <c:v>25.553673193108491</c:v>
                </c:pt>
              </c:numCache>
            </c:numRef>
          </c:val>
        </c:ser>
        <c:ser>
          <c:idx val="3"/>
          <c:order val="3"/>
          <c:tx>
            <c:strRef>
              <c:f>Summary!$E$34</c:f>
              <c:strCache>
                <c:ptCount val="1"/>
                <c:pt idx="0">
                  <c:v>Imported Groundwater + SJRA Surface Water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Summary!$A$35:$A$86</c:f>
              <c:strCache>
                <c:ptCount val="5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  <c:pt idx="37">
                  <c:v>2046</c:v>
                </c:pt>
                <c:pt idx="38">
                  <c:v>2047</c:v>
                </c:pt>
                <c:pt idx="39">
                  <c:v>2048</c:v>
                </c:pt>
                <c:pt idx="40">
                  <c:v>2049</c:v>
                </c:pt>
                <c:pt idx="41">
                  <c:v>2050</c:v>
                </c:pt>
                <c:pt idx="42">
                  <c:v>2051</c:v>
                </c:pt>
                <c:pt idx="43">
                  <c:v>2052</c:v>
                </c:pt>
                <c:pt idx="44">
                  <c:v>2053</c:v>
                </c:pt>
                <c:pt idx="45">
                  <c:v>2054</c:v>
                </c:pt>
                <c:pt idx="46">
                  <c:v>2055</c:v>
                </c:pt>
                <c:pt idx="47">
                  <c:v>2056</c:v>
                </c:pt>
                <c:pt idx="48">
                  <c:v>2057</c:v>
                </c:pt>
                <c:pt idx="49">
                  <c:v>2058</c:v>
                </c:pt>
                <c:pt idx="50">
                  <c:v>2059</c:v>
                </c:pt>
                <c:pt idx="51">
                  <c:v>2060</c:v>
                </c:pt>
              </c:strCache>
            </c:strRef>
          </c:cat>
          <c:val>
            <c:numRef>
              <c:f>Summary!$E$35:$E$86</c:f>
              <c:numCache>
                <c:formatCode>"$"#,##0.00</c:formatCode>
                <c:ptCount val="52"/>
                <c:pt idx="0">
                  <c:v>0.20546759259259445</c:v>
                </c:pt>
                <c:pt idx="1">
                  <c:v>0.99419802867383844</c:v>
                </c:pt>
                <c:pt idx="2">
                  <c:v>1.5362062997577017</c:v>
                </c:pt>
                <c:pt idx="3">
                  <c:v>1.3241440472368322</c:v>
                </c:pt>
                <c:pt idx="4">
                  <c:v>0.994143962793539</c:v>
                </c:pt>
                <c:pt idx="5">
                  <c:v>0.96325248372368322</c:v>
                </c:pt>
                <c:pt idx="6">
                  <c:v>2.302010532920443</c:v>
                </c:pt>
                <c:pt idx="7">
                  <c:v>2.2771934836925802</c:v>
                </c:pt>
                <c:pt idx="8">
                  <c:v>2.2893361627112117</c:v>
                </c:pt>
                <c:pt idx="9">
                  <c:v>2.3045755831132531</c:v>
                </c:pt>
                <c:pt idx="10">
                  <c:v>2.3228425259486811</c:v>
                </c:pt>
                <c:pt idx="11">
                  <c:v>2.3440840500120212</c:v>
                </c:pt>
                <c:pt idx="12">
                  <c:v>2.3824661567046377</c:v>
                </c:pt>
                <c:pt idx="13">
                  <c:v>2.6873323629513788</c:v>
                </c:pt>
                <c:pt idx="14">
                  <c:v>2.7260453543563141</c:v>
                </c:pt>
                <c:pt idx="15">
                  <c:v>2.7677305138525035</c:v>
                </c:pt>
                <c:pt idx="16">
                  <c:v>5.9776418759709564</c:v>
                </c:pt>
                <c:pt idx="17">
                  <c:v>6.1236671599458008</c:v>
                </c:pt>
                <c:pt idx="18">
                  <c:v>6.2769853535239486</c:v>
                </c:pt>
                <c:pt idx="19">
                  <c:v>6.437827579662688</c:v>
                </c:pt>
                <c:pt idx="20">
                  <c:v>6.6064392291557255</c:v>
                </c:pt>
                <c:pt idx="21">
                  <c:v>6.7830802379268285</c:v>
                </c:pt>
                <c:pt idx="22">
                  <c:v>6.9484589378208321</c:v>
                </c:pt>
                <c:pt idx="23">
                  <c:v>8.52502898156194</c:v>
                </c:pt>
                <c:pt idx="24">
                  <c:v>8.6810463801104483</c:v>
                </c:pt>
                <c:pt idx="25">
                  <c:v>8.8468123178987508</c:v>
                </c:pt>
                <c:pt idx="26">
                  <c:v>12.984043703295463</c:v>
                </c:pt>
                <c:pt idx="27">
                  <c:v>13.294660245677612</c:v>
                </c:pt>
                <c:pt idx="28">
                  <c:v>13.621023416927398</c:v>
                </c:pt>
                <c:pt idx="29">
                  <c:v>13.963631218898765</c:v>
                </c:pt>
                <c:pt idx="30">
                  <c:v>14.323012339944476</c:v>
                </c:pt>
                <c:pt idx="31">
                  <c:v>14.699726776169372</c:v>
                </c:pt>
                <c:pt idx="32">
                  <c:v>15.012772085276978</c:v>
                </c:pt>
                <c:pt idx="33">
                  <c:v>16.819679469344031</c:v>
                </c:pt>
                <c:pt idx="34">
                  <c:v>17.137892069087862</c:v>
                </c:pt>
                <c:pt idx="35">
                  <c:v>17.475832437573732</c:v>
                </c:pt>
                <c:pt idx="36">
                  <c:v>20.218304375616228</c:v>
                </c:pt>
                <c:pt idx="37">
                  <c:v>20.666796520292532</c:v>
                </c:pt>
                <c:pt idx="38">
                  <c:v>21.139462008847545</c:v>
                </c:pt>
                <c:pt idx="39">
                  <c:v>21.636967954877925</c:v>
                </c:pt>
                <c:pt idx="40">
                  <c:v>22.160031839270189</c:v>
                </c:pt>
                <c:pt idx="41">
                  <c:v>22.709421842800712</c:v>
                </c:pt>
                <c:pt idx="42">
                  <c:v>23.212779548208289</c:v>
                </c:pt>
                <c:pt idx="43">
                  <c:v>29.208469930002629</c:v>
                </c:pt>
                <c:pt idx="44">
                  <c:v>29.657763536133729</c:v>
                </c:pt>
                <c:pt idx="45">
                  <c:v>30.140101028999691</c:v>
                </c:pt>
                <c:pt idx="46">
                  <c:v>35.189011477145144</c:v>
                </c:pt>
                <c:pt idx="47">
                  <c:v>35.876065152225998</c:v>
                </c:pt>
                <c:pt idx="48">
                  <c:v>36.603973247026012</c:v>
                </c:pt>
                <c:pt idx="49">
                  <c:v>37.373761814344142</c:v>
                </c:pt>
                <c:pt idx="50">
                  <c:v>38.186543445486308</c:v>
                </c:pt>
                <c:pt idx="51">
                  <c:v>39.043517529231195</c:v>
                </c:pt>
              </c:numCache>
            </c:numRef>
          </c:val>
        </c:ser>
        <c:marker val="1"/>
        <c:axId val="72847744"/>
        <c:axId val="72849664"/>
      </c:lineChart>
      <c:catAx>
        <c:axId val="728477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5034640257596681"/>
              <c:y val="0.9218472468916518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849664"/>
        <c:crosses val="autoZero"/>
        <c:auto val="1"/>
        <c:lblAlgn val="ctr"/>
        <c:lblOffset val="100"/>
        <c:tickLblSkip val="3"/>
        <c:tickMarkSkip val="1"/>
      </c:catAx>
      <c:valAx>
        <c:axId val="7284966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Water Rate Per 1000 Gal</a:t>
                </a:r>
              </a:p>
            </c:rich>
          </c:tx>
          <c:layout>
            <c:manualLayout>
              <c:xMode val="edge"/>
              <c:yMode val="edge"/>
              <c:x val="1.5011499851178401E-2"/>
              <c:y val="0.28596802841918295"/>
            </c:manualLayout>
          </c:layout>
          <c:spPr>
            <a:noFill/>
            <a:ln w="25400">
              <a:noFill/>
            </a:ln>
          </c:spPr>
        </c:title>
        <c:numFmt formatCode="&quot;$&quot;#,##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84774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921606190978708"/>
          <c:y val="0.18946121965660259"/>
          <c:w val="0.24078393809021398"/>
          <c:h val="0.40103271282919117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7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Countywide</a:t>
            </a:r>
            <a:r>
              <a:rPr lang="en-US" baseline="0"/>
              <a:t> Alternatives - Water Rate Comparisons - Future Value</a:t>
            </a:r>
          </a:p>
          <a:p>
            <a:pPr>
              <a:defRPr sz="17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baseline="0"/>
              <a:t>Without Imported Groundwater Alternative</a:t>
            </a:r>
            <a:endParaRPr lang="en-US"/>
          </a:p>
        </c:rich>
      </c:tx>
      <c:layout>
        <c:manualLayout>
          <c:xMode val="edge"/>
          <c:yMode val="edge"/>
          <c:x val="5.7690721649484834E-2"/>
          <c:y val="3.498726452296938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203233256351044"/>
          <c:y val="0.16341030195381884"/>
          <c:w val="0.59073593635847799"/>
          <c:h val="0.64831261101243343"/>
        </c:manualLayout>
      </c:layout>
      <c:lineChart>
        <c:grouping val="standard"/>
        <c:ser>
          <c:idx val="0"/>
          <c:order val="0"/>
          <c:tx>
            <c:strRef>
              <c:f>Summary!$B$34</c:f>
              <c:strCache>
                <c:ptCount val="1"/>
                <c:pt idx="0">
                  <c:v>SJRA + CoH Surface Water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Summary!$A$35:$A$71</c:f>
              <c:strCache>
                <c:ptCount val="3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</c:strCache>
            </c:strRef>
          </c:cat>
          <c:val>
            <c:numRef>
              <c:f>Summary!$B$35:$B$71</c:f>
              <c:numCache>
                <c:formatCode>"$"#,##0.00</c:formatCode>
                <c:ptCount val="37"/>
                <c:pt idx="0">
                  <c:v>0.2998312405092593</c:v>
                </c:pt>
                <c:pt idx="1">
                  <c:v>1.2810799746751791</c:v>
                </c:pt>
                <c:pt idx="2">
                  <c:v>1.9555253888234458</c:v>
                </c:pt>
                <c:pt idx="3">
                  <c:v>1.7128145695389221</c:v>
                </c:pt>
                <c:pt idx="4">
                  <c:v>1.3026752456490498</c:v>
                </c:pt>
                <c:pt idx="5">
                  <c:v>1.2644833522698558</c:v>
                </c:pt>
                <c:pt idx="6">
                  <c:v>1.8779297209503876</c:v>
                </c:pt>
                <c:pt idx="7">
                  <c:v>1.8276139890514522</c:v>
                </c:pt>
                <c:pt idx="8">
                  <c:v>1.822005058976478</c:v>
                </c:pt>
                <c:pt idx="9">
                  <c:v>1.8189945904617155</c:v>
                </c:pt>
                <c:pt idx="10">
                  <c:v>1.8184814979461552</c:v>
                </c:pt>
                <c:pt idx="11">
                  <c:v>1.8203808197206981</c:v>
                </c:pt>
                <c:pt idx="12">
                  <c:v>1.8355655940212163</c:v>
                </c:pt>
                <c:pt idx="13">
                  <c:v>2.0974285536649031</c:v>
                </c:pt>
                <c:pt idx="14">
                  <c:v>2.1117893537219192</c:v>
                </c:pt>
                <c:pt idx="15">
                  <c:v>2.1282896366526352</c:v>
                </c:pt>
                <c:pt idx="16">
                  <c:v>2.9418252135881966</c:v>
                </c:pt>
                <c:pt idx="17">
                  <c:v>2.987394271727605</c:v>
                </c:pt>
                <c:pt idx="18">
                  <c:v>3.0361964213141577</c:v>
                </c:pt>
                <c:pt idx="19">
                  <c:v>3.088300629990711</c:v>
                </c:pt>
                <c:pt idx="20">
                  <c:v>3.1437828456712462</c:v>
                </c:pt>
                <c:pt idx="21">
                  <c:v>3.2027259832618737</c:v>
                </c:pt>
                <c:pt idx="22">
                  <c:v>3.2560510832894365</c:v>
                </c:pt>
                <c:pt idx="23">
                  <c:v>4.6299983951830423</c:v>
                </c:pt>
                <c:pt idx="24">
                  <c:v>4.666107894627169</c:v>
                </c:pt>
                <c:pt idx="25">
                  <c:v>4.7069050551958664</c:v>
                </c:pt>
                <c:pt idx="26">
                  <c:v>5.9913241900122145</c:v>
                </c:pt>
                <c:pt idx="27">
                  <c:v>6.0806119487651875</c:v>
                </c:pt>
                <c:pt idx="28">
                  <c:v>6.1763858053505798</c:v>
                </c:pt>
                <c:pt idx="29">
                  <c:v>6.2787849642973326</c:v>
                </c:pt>
                <c:pt idx="30">
                  <c:v>6.3879624507479376</c:v>
                </c:pt>
                <c:pt idx="31">
                  <c:v>6.5040851096202745</c:v>
                </c:pt>
                <c:pt idx="32">
                  <c:v>6.6312602778893925</c:v>
                </c:pt>
                <c:pt idx="33">
                  <c:v>7.8186022398325985</c:v>
                </c:pt>
                <c:pt idx="34">
                  <c:v>7.8996271260899098</c:v>
                </c:pt>
                <c:pt idx="35">
                  <c:v>7.989252486958998</c:v>
                </c:pt>
                <c:pt idx="36">
                  <c:v>9.623010148255112</c:v>
                </c:pt>
              </c:numCache>
            </c:numRef>
          </c:val>
        </c:ser>
        <c:ser>
          <c:idx val="1"/>
          <c:order val="1"/>
          <c:tx>
            <c:strRef>
              <c:f>Summary!$C$34</c:f>
              <c:strCache>
                <c:ptCount val="1"/>
                <c:pt idx="0">
                  <c:v>SJRA + TRA Surface Water</c:v>
                </c:pt>
              </c:strCache>
            </c:strRef>
          </c:tx>
          <c:spPr>
            <a:ln w="38100">
              <a:solidFill>
                <a:srgbClr val="33CCCC"/>
              </a:solidFill>
              <a:prstDash val="solid"/>
            </a:ln>
          </c:spPr>
          <c:marker>
            <c:symbol val="none"/>
          </c:marker>
          <c:cat>
            <c:strRef>
              <c:f>Summary!$A$35:$A$71</c:f>
              <c:strCache>
                <c:ptCount val="3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</c:strCache>
            </c:strRef>
          </c:cat>
          <c:val>
            <c:numRef>
              <c:f>Summary!$C$35:$C$71</c:f>
              <c:numCache>
                <c:formatCode>"$"#,##0.00</c:formatCode>
                <c:ptCount val="37"/>
                <c:pt idx="0">
                  <c:v>0.34779444328703701</c:v>
                </c:pt>
                <c:pt idx="1">
                  <c:v>1.3298167774977598</c:v>
                </c:pt>
                <c:pt idx="2">
                  <c:v>2.004945417853806</c:v>
                </c:pt>
                <c:pt idx="3">
                  <c:v>1.7629863188903896</c:v>
                </c:pt>
                <c:pt idx="4">
                  <c:v>1.3536661256021758</c:v>
                </c:pt>
                <c:pt idx="5">
                  <c:v>1.316360090730641</c:v>
                </c:pt>
                <c:pt idx="6">
                  <c:v>1.930758717350042</c:v>
                </c:pt>
                <c:pt idx="7">
                  <c:v>1.8814401564585181</c:v>
                </c:pt>
                <c:pt idx="8">
                  <c:v>1.8768954501814252</c:v>
                </c:pt>
                <c:pt idx="9">
                  <c:v>1.875016678400879</c:v>
                </c:pt>
                <c:pt idx="10">
                  <c:v>1.8757034241823067</c:v>
                </c:pt>
                <c:pt idx="11">
                  <c:v>1.8788716243211601</c:v>
                </c:pt>
                <c:pt idx="12">
                  <c:v>1.8957542770408951</c:v>
                </c:pt>
                <c:pt idx="13">
                  <c:v>3.1488191659049152</c:v>
                </c:pt>
                <c:pt idx="14">
                  <c:v>3.1460254826935623</c:v>
                </c:pt>
                <c:pt idx="15">
                  <c:v>3.1461668668349612</c:v>
                </c:pt>
                <c:pt idx="16">
                  <c:v>4.0414409699341434</c:v>
                </c:pt>
                <c:pt idx="17">
                  <c:v>4.0752033508092564</c:v>
                </c:pt>
                <c:pt idx="18">
                  <c:v>4.1130168355611545</c:v>
                </c:pt>
                <c:pt idx="19">
                  <c:v>4.1549270618511809</c:v>
                </c:pt>
                <c:pt idx="20">
                  <c:v>4.2009892112589258</c:v>
                </c:pt>
                <c:pt idx="21">
                  <c:v>4.2512678268044084</c:v>
                </c:pt>
                <c:pt idx="22">
                  <c:v>4.2937457314671414</c:v>
                </c:pt>
                <c:pt idx="23">
                  <c:v>5.6577219416624676</c:v>
                </c:pt>
                <c:pt idx="24">
                  <c:v>5.6847101971109648</c:v>
                </c:pt>
                <c:pt idx="25">
                  <c:v>5.7172127735618314</c:v>
                </c:pt>
                <c:pt idx="26">
                  <c:v>6.8777614304353092</c:v>
                </c:pt>
                <c:pt idx="27">
                  <c:v>6.9566879138945934</c:v>
                </c:pt>
                <c:pt idx="28">
                  <c:v>7.042719928300726</c:v>
                </c:pt>
                <c:pt idx="29">
                  <c:v>7.1359777602877346</c:v>
                </c:pt>
                <c:pt idx="30">
                  <c:v>7.2365974139239091</c:v>
                </c:pt>
                <c:pt idx="31">
                  <c:v>7.3447304843470915</c:v>
                </c:pt>
                <c:pt idx="32">
                  <c:v>7.4202152090022855</c:v>
                </c:pt>
                <c:pt idx="33">
                  <c:v>8.5953163393403766</c:v>
                </c:pt>
                <c:pt idx="34">
                  <c:v>8.6648212655505059</c:v>
                </c:pt>
                <c:pt idx="35">
                  <c:v>8.7436143251744589</c:v>
                </c:pt>
                <c:pt idx="36">
                  <c:v>10.249914803940769</c:v>
                </c:pt>
              </c:numCache>
            </c:numRef>
          </c:val>
        </c:ser>
        <c:ser>
          <c:idx val="2"/>
          <c:order val="2"/>
          <c:tx>
            <c:strRef>
              <c:f>Summary!$D$34</c:f>
              <c:strCache>
                <c:ptCount val="1"/>
                <c:pt idx="0">
                  <c:v>SJRA + CoH Surface Water +TRA Replacement Surface Water</c:v>
                </c:pt>
              </c:strCache>
            </c:strRef>
          </c:tx>
          <c:spPr>
            <a:ln w="381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strRef>
              <c:f>Summary!$A$35:$A$71</c:f>
              <c:strCache>
                <c:ptCount val="3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  <c:pt idx="32">
                  <c:v>2041</c:v>
                </c:pt>
                <c:pt idx="33">
                  <c:v>2042</c:v>
                </c:pt>
                <c:pt idx="34">
                  <c:v>2043</c:v>
                </c:pt>
                <c:pt idx="35">
                  <c:v>2044</c:v>
                </c:pt>
                <c:pt idx="36">
                  <c:v>2045</c:v>
                </c:pt>
              </c:strCache>
            </c:strRef>
          </c:cat>
          <c:val>
            <c:numRef>
              <c:f>Summary!$D$35:$D$71</c:f>
              <c:numCache>
                <c:formatCode>"$"#,##0.00</c:formatCode>
                <c:ptCount val="37"/>
                <c:pt idx="0">
                  <c:v>0.43837290717592969</c:v>
                </c:pt>
                <c:pt idx="1">
                  <c:v>1.4218561843525979</c:v>
                </c:pt>
                <c:pt idx="2">
                  <c:v>2.0982750967673742</c:v>
                </c:pt>
                <c:pt idx="3">
                  <c:v>1.8577356209319933</c:v>
                </c:pt>
                <c:pt idx="4">
                  <c:v>1.4499623550240361</c:v>
                </c:pt>
                <c:pt idx="5">
                  <c:v>1.4143292631212858</c:v>
                </c:pt>
                <c:pt idx="6">
                  <c:v>2.0305262279736112</c:v>
                </c:pt>
                <c:pt idx="7">
                  <c:v>1.9830908236032379</c:v>
                </c:pt>
                <c:pt idx="8">
                  <c:v>1.9805559029798026</c:v>
                </c:pt>
                <c:pt idx="9">
                  <c:v>1.9808143394304871</c:v>
                </c:pt>
                <c:pt idx="10">
                  <c:v>1.9837669787211489</c:v>
                </c:pt>
                <c:pt idx="11">
                  <c:v>1.9893314544722349</c:v>
                </c:pt>
                <c:pt idx="12">
                  <c:v>2.0094205490093842</c:v>
                </c:pt>
                <c:pt idx="13">
                  <c:v>3.3619730054427901</c:v>
                </c:pt>
                <c:pt idx="14">
                  <c:v>3.3608237454738119</c:v>
                </c:pt>
                <c:pt idx="15">
                  <c:v>3.362829083773835</c:v>
                </c:pt>
                <c:pt idx="16">
                  <c:v>4.5943460237866427</c:v>
                </c:pt>
                <c:pt idx="17">
                  <c:v>4.6407831053419564</c:v>
                </c:pt>
                <c:pt idx="18">
                  <c:v>4.6919345876039644</c:v>
                </c:pt>
                <c:pt idx="19">
                  <c:v>4.7478660693476726</c:v>
                </c:pt>
                <c:pt idx="20">
                  <c:v>4.8086540116646184</c:v>
                </c:pt>
                <c:pt idx="21">
                  <c:v>4.8743855763961648</c:v>
                </c:pt>
                <c:pt idx="22">
                  <c:v>4.9312723307342514</c:v>
                </c:pt>
                <c:pt idx="23">
                  <c:v>6.3104085667982126</c:v>
                </c:pt>
                <c:pt idx="24">
                  <c:v>6.3533297322228783</c:v>
                </c:pt>
                <c:pt idx="25">
                  <c:v>6.4025613492239835</c:v>
                </c:pt>
                <c:pt idx="26">
                  <c:v>7.8519853905304755</c:v>
                </c:pt>
                <c:pt idx="27">
                  <c:v>7.9578453331174455</c:v>
                </c:pt>
                <c:pt idx="28">
                  <c:v>8.0720446642841708</c:v>
                </c:pt>
                <c:pt idx="29">
                  <c:v>8.1947471172045194</c:v>
                </c:pt>
                <c:pt idx="30">
                  <c:v>8.3261344677401201</c:v>
                </c:pt>
                <c:pt idx="31">
                  <c:v>8.4664064739866927</c:v>
                </c:pt>
                <c:pt idx="32">
                  <c:v>8.6089587119298159</c:v>
                </c:pt>
                <c:pt idx="33">
                  <c:v>9.8138508817623968</c:v>
                </c:pt>
                <c:pt idx="34">
                  <c:v>9.9146026445822528</c:v>
                </c:pt>
                <c:pt idx="35">
                  <c:v>10.026141564099939</c:v>
                </c:pt>
                <c:pt idx="36">
                  <c:v>11.892626794278966</c:v>
                </c:pt>
              </c:numCache>
            </c:numRef>
          </c:val>
        </c:ser>
        <c:marker val="1"/>
        <c:axId val="73613696"/>
        <c:axId val="73615616"/>
      </c:lineChart>
      <c:catAx>
        <c:axId val="736136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5034640257596681"/>
              <c:y val="0.921847225993302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615616"/>
        <c:crosses val="autoZero"/>
        <c:auto val="1"/>
        <c:lblAlgn val="ctr"/>
        <c:lblOffset val="100"/>
        <c:tickLblSkip val="3"/>
        <c:tickMarkSkip val="1"/>
      </c:catAx>
      <c:valAx>
        <c:axId val="736156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Water Rate Per 1000 Gal</a:t>
                </a:r>
              </a:p>
            </c:rich>
          </c:tx>
          <c:layout>
            <c:manualLayout>
              <c:xMode val="edge"/>
              <c:yMode val="edge"/>
              <c:x val="1.50114998511784E-2"/>
              <c:y val="0.28596809019562464"/>
            </c:manualLayout>
          </c:layout>
          <c:spPr>
            <a:noFill/>
            <a:ln w="25400">
              <a:noFill/>
            </a:ln>
          </c:spPr>
        </c:title>
        <c:numFmt formatCode="&quot;$&quot;#,##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61369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921606190978708"/>
          <c:y val="0.18946123113921301"/>
          <c:w val="0.24078393809021398"/>
          <c:h val="0.2873559339565313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0" tIns="47030" rIns="94060" bIns="47030" numCol="1" anchor="t" anchorCtr="0" compatLnSpc="1">
            <a:prstTxWarp prst="textNoShape">
              <a:avLst/>
            </a:prstTxWarp>
          </a:bodyPr>
          <a:lstStyle>
            <a:lvl1pPr defTabSz="9404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438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0" tIns="47030" rIns="94060" bIns="47030" numCol="1" anchor="t" anchorCtr="0" compatLnSpc="1">
            <a:prstTxWarp prst="textNoShape">
              <a:avLst/>
            </a:prstTxWarp>
          </a:bodyPr>
          <a:lstStyle>
            <a:lvl1pPr algn="r" defTabSz="9404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0" tIns="47030" rIns="94060" bIns="47030" numCol="1" anchor="b" anchorCtr="0" compatLnSpc="1">
            <a:prstTxWarp prst="textNoShape">
              <a:avLst/>
            </a:prstTxWarp>
          </a:bodyPr>
          <a:lstStyle>
            <a:lvl1pPr defTabSz="9404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0" tIns="47030" rIns="94060" bIns="47030" numCol="1" anchor="b" anchorCtr="0" compatLnSpc="1">
            <a:prstTxWarp prst="textNoShape">
              <a:avLst/>
            </a:prstTxWarp>
          </a:bodyPr>
          <a:lstStyle>
            <a:lvl1pPr algn="r" defTabSz="9404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98D57D-DF3E-48F5-BEC0-79A34867A4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FE465D0-FAFD-40D4-9F96-CAB2A4CEF36E}" type="datetimeFigureOut">
              <a:rPr lang="en-US"/>
              <a:pPr>
                <a:defRPr/>
              </a:pPr>
              <a:t>11/14/2008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674688"/>
            <a:ext cx="45021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275138"/>
            <a:ext cx="5661025" cy="405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1863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551863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0F42846-BB5B-438C-BB1F-1A62454C24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Excellent participation.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C38A22D-DF8B-4911-8A18-F207931F9E4C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1B963-EC38-4EC6-AC1D-4FB2BE34A59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386AD-2CAC-4294-A5CE-AB01675BDEF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1BB47-BB24-433C-8340-DFDC45BAA00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95C851-AE1B-4D48-8B54-8FA6FE206F4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946A09-C16A-411A-80E9-E0949F985C0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AB3444-881C-4573-8CDF-BD7A71A86E4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Excellent participation.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C18491-F797-41E4-BE80-0667234F4F15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10D16-188A-438E-B35B-61AFC476D71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2B04E4-B2F3-4B42-8618-CA38A561513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Click to advance – three charts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9A271-39E8-425B-B69E-A7BAA92754F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98B192-F46F-4373-9C3F-FBD21224BB8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6041F8-5581-4F51-A79C-225F3B67F814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17B003-9A35-46CF-A81A-D23065B4DF8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941C4-7374-4363-A140-3EE50FA6DC7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B0560-1E4F-47AC-BB55-97ACFE18BA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FB9E5-A2B7-4ECE-97A9-7F9414C35C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E60B-D481-40D1-919E-359CA79C9F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0447-55BF-4127-8918-DE1C21CCD2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58F15-19A8-493B-A035-C2E5C1716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730FC-6868-4BE6-B721-0D2F1E0631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2C9F9-B3A0-41B0-BD09-1AB8E07EE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B285-D856-48F0-9536-E6BB174CFB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351FE-9849-4B1C-958B-08595A24BE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0519-8202-40B5-A752-8FE898F92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618CC-2049-4D46-93D2-D43B1DC721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4144-73AD-4C37-8F65-216FAB7118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8E33-7637-46D7-9291-2CDF559B10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6C9E41D-1EA8-45EF-93C7-6F289CC29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202" r:id="rId9"/>
    <p:sldLayoutId id="2147484198" r:id="rId10"/>
    <p:sldLayoutId id="2147484199" r:id="rId11"/>
    <p:sldLayoutId id="2147484200" r:id="rId12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ACE069D-A3C9-4585-810F-67BA2EAA8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7125"/>
            <a:ext cx="7772400" cy="1920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Montgomery County Alternative Water Supply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581400"/>
            <a:ext cx="6400800" cy="2590800"/>
          </a:xfrm>
        </p:spPr>
        <p:txBody>
          <a:bodyPr/>
          <a:lstStyle/>
          <a:p>
            <a:pPr marR="0" eaLnBrk="1" hangingPunct="1">
              <a:defRPr/>
            </a:pPr>
            <a:endParaRPr lang="en-US" sz="4000" b="1" dirty="0" smtClean="0"/>
          </a:p>
          <a:p>
            <a:pPr marR="0" eaLnBrk="1" hangingPunct="1">
              <a:defRPr/>
            </a:pPr>
            <a:endParaRPr lang="en-US" sz="4800" dirty="0" smtClean="0"/>
          </a:p>
          <a:p>
            <a:pPr marR="0" eaLnBrk="1" hangingPunct="1">
              <a:defRPr/>
            </a:pP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13, 2008</a:t>
            </a:r>
          </a:p>
        </p:txBody>
      </p:sp>
      <p:sp>
        <p:nvSpPr>
          <p:cNvPr id="4" name="Oval 3"/>
          <p:cNvSpPr/>
          <p:nvPr/>
        </p:nvSpPr>
        <p:spPr>
          <a:xfrm>
            <a:off x="609600" y="304800"/>
            <a:ext cx="1676400" cy="16002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7173" name="Picture 4" descr="100_34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29000"/>
            <a:ext cx="412273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0" y="1905000"/>
            <a:ext cx="4267200" cy="3048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Alternatives</a:t>
            </a:r>
            <a:br>
              <a:rPr lang="en-US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</a:t>
            </a:r>
            <a:br>
              <a:rPr lang="en-US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Lake Conroe Park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3689350" cy="490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143000" y="1219200"/>
            <a:ext cx="1295400" cy="12954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762000" y="476250"/>
            <a:ext cx="8229600" cy="971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Source Summary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5029200"/>
          </a:xfrm>
        </p:spPr>
        <p:txBody>
          <a:bodyPr/>
          <a:lstStyle/>
          <a:p>
            <a:r>
              <a:rPr lang="en-US" b="1" smtClean="0">
                <a:solidFill>
                  <a:srgbClr val="002060"/>
                </a:solidFill>
              </a:rPr>
              <a:t>WR Trade – SJRA Trinity River for COH Lake Conroe</a:t>
            </a:r>
          </a:p>
          <a:p>
            <a:r>
              <a:rPr lang="en-US" b="1" smtClean="0">
                <a:solidFill>
                  <a:srgbClr val="002060"/>
                </a:solidFill>
              </a:rPr>
              <a:t>WR Trade – SJRA San Jacinto Basin for COH Lake Conroe</a:t>
            </a:r>
          </a:p>
          <a:p>
            <a:r>
              <a:rPr lang="en-US" b="1" smtClean="0">
                <a:solidFill>
                  <a:srgbClr val="002060"/>
                </a:solidFill>
              </a:rPr>
              <a:t>Purchase of COH Lake Conroe Rights</a:t>
            </a:r>
          </a:p>
          <a:p>
            <a:r>
              <a:rPr lang="en-US" b="1" smtClean="0">
                <a:solidFill>
                  <a:srgbClr val="002060"/>
                </a:solidFill>
              </a:rPr>
              <a:t>Luce Bayou Participation</a:t>
            </a:r>
          </a:p>
          <a:p>
            <a:r>
              <a:rPr lang="en-US" b="1" smtClean="0">
                <a:solidFill>
                  <a:srgbClr val="002060"/>
                </a:solidFill>
              </a:rPr>
              <a:t>Long-Term Contract With NHCRWA</a:t>
            </a:r>
          </a:p>
          <a:p>
            <a:r>
              <a:rPr lang="en-US" b="1" smtClean="0">
                <a:solidFill>
                  <a:srgbClr val="002060"/>
                </a:solidFill>
              </a:rPr>
              <a:t>Long-Term Contract for COH Lake Conroe Water</a:t>
            </a:r>
          </a:p>
          <a:p>
            <a:r>
              <a:rPr lang="en-US" b="1" smtClean="0">
                <a:solidFill>
                  <a:srgbClr val="002060"/>
                </a:solidFill>
              </a:rPr>
              <a:t>Long-Term Contract for TRA Water at Huntsville</a:t>
            </a:r>
          </a:p>
          <a:p>
            <a:r>
              <a:rPr lang="en-US" b="1" smtClean="0">
                <a:solidFill>
                  <a:srgbClr val="002060"/>
                </a:solidFill>
              </a:rPr>
              <a:t>Long-Term Contract for COH and TRA Water</a:t>
            </a:r>
          </a:p>
          <a:p>
            <a:r>
              <a:rPr lang="en-US" b="1" smtClean="0">
                <a:solidFill>
                  <a:srgbClr val="002060"/>
                </a:solidFill>
              </a:rPr>
              <a:t>Long-Term Contract for Imported Groundwater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2514600" y="1676400"/>
            <a:ext cx="1198563" cy="804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6248400" y="9144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16389" name="WordArt 7"/>
          <p:cNvSpPr>
            <a:spLocks noChangeArrowheads="1" noChangeShapeType="1" noTextEdit="1"/>
          </p:cNvSpPr>
          <p:nvPr/>
        </p:nvSpPr>
        <p:spPr bwMode="auto">
          <a:xfrm>
            <a:off x="5867400" y="47244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16390" name="WordArt 8"/>
          <p:cNvSpPr>
            <a:spLocks noChangeArrowheads="1" noChangeShapeType="1" noTextEdit="1"/>
          </p:cNvSpPr>
          <p:nvPr/>
        </p:nvSpPr>
        <p:spPr bwMode="auto">
          <a:xfrm>
            <a:off x="5791200" y="5943600"/>
            <a:ext cx="1295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830638" y="3975100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20368963">
            <a:off x="5784850" y="4330700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7543800" y="5562600"/>
            <a:ext cx="1284288" cy="646113"/>
          </a:xfrm>
          <a:prstGeom prst="rect">
            <a:avLst/>
          </a:prstGeom>
          <a:solidFill>
            <a:srgbClr val="002060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Highlands </a:t>
            </a:r>
          </a:p>
          <a:p>
            <a:r>
              <a:rPr lang="en-US" b="1">
                <a:solidFill>
                  <a:schemeClr val="bg1"/>
                </a:solidFill>
              </a:rPr>
              <a:t>80,000 afpy</a:t>
            </a:r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609600" y="3276600"/>
            <a:ext cx="2238375" cy="1477963"/>
          </a:xfrm>
          <a:prstGeom prst="rect">
            <a:avLst/>
          </a:prstGeom>
          <a:solidFill>
            <a:srgbClr val="002060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Montgomery County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25,000 afpy– 2015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50,000 afpy – 2025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75,000 afpy– 2035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100,000 afpy- 2045</a:t>
            </a:r>
          </a:p>
        </p:txBody>
      </p:sp>
      <p:sp>
        <p:nvSpPr>
          <p:cNvPr id="25613" name="TextBox 12"/>
          <p:cNvSpPr txBox="1">
            <a:spLocks noChangeArrowheads="1"/>
          </p:cNvSpPr>
          <p:nvPr/>
        </p:nvSpPr>
        <p:spPr bwMode="auto">
          <a:xfrm>
            <a:off x="3886200" y="152400"/>
            <a:ext cx="5105400" cy="5238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Surface Water Supply Demands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>
            <a:off x="2720975" y="1747838"/>
            <a:ext cx="925513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17412" name="WordArt 6"/>
          <p:cNvSpPr>
            <a:spLocks noChangeArrowheads="1" noChangeShapeType="1" noTextEdit="1"/>
          </p:cNvSpPr>
          <p:nvPr/>
        </p:nvSpPr>
        <p:spPr bwMode="auto">
          <a:xfrm>
            <a:off x="6324600" y="6858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17414" name="WordArt 8"/>
          <p:cNvSpPr>
            <a:spLocks noChangeArrowheads="1" noChangeShapeType="1" noTextEdit="1"/>
          </p:cNvSpPr>
          <p:nvPr/>
        </p:nvSpPr>
        <p:spPr bwMode="auto">
          <a:xfrm>
            <a:off x="4648200" y="6172200"/>
            <a:ext cx="1376363" cy="547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20453090">
            <a:off x="5729288" y="4330700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 useBgFill="1">
        <p:nvSpPr>
          <p:cNvPr id="26637" name="TextBox 14"/>
          <p:cNvSpPr txBox="1">
            <a:spLocks noChangeArrowheads="1"/>
          </p:cNvSpPr>
          <p:nvPr/>
        </p:nvSpPr>
        <p:spPr bwMode="auto">
          <a:xfrm>
            <a:off x="3648075" y="2819400"/>
            <a:ext cx="923925" cy="52387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SJRA</a:t>
            </a:r>
          </a:p>
        </p:txBody>
      </p:sp>
      <p:sp useBgFill="1">
        <p:nvSpPr>
          <p:cNvPr id="26638" name="TextBox 15"/>
          <p:cNvSpPr txBox="1">
            <a:spLocks noChangeArrowheads="1"/>
          </p:cNvSpPr>
          <p:nvPr/>
        </p:nvSpPr>
        <p:spPr bwMode="auto">
          <a:xfrm>
            <a:off x="6172200" y="5715000"/>
            <a:ext cx="696913" cy="43021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j-lt"/>
              </a:rPr>
              <a:t>COH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892425" y="2836863"/>
            <a:ext cx="727075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6934200" y="5710238"/>
            <a:ext cx="738188" cy="48418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41" name="TextBox 18"/>
          <p:cNvSpPr txBox="1">
            <a:spLocks noChangeArrowheads="1"/>
          </p:cNvSpPr>
          <p:nvPr/>
        </p:nvSpPr>
        <p:spPr bwMode="auto">
          <a:xfrm>
            <a:off x="381000" y="152400"/>
            <a:ext cx="4495800" cy="12001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Water Rights Trade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SJRA Trinity River Rights for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COH Lake Conroe Rights</a:t>
            </a:r>
          </a:p>
        </p:txBody>
      </p:sp>
      <p:sp useBgFill="1">
        <p:nvSpPr>
          <p:cNvPr id="26635" name="TextBox 12"/>
          <p:cNvSpPr txBox="1">
            <a:spLocks noChangeArrowheads="1"/>
          </p:cNvSpPr>
          <p:nvPr/>
        </p:nvSpPr>
        <p:spPr bwMode="auto">
          <a:xfrm>
            <a:off x="7543800" y="5646738"/>
            <a:ext cx="1600200" cy="769937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latin typeface="+mj-lt"/>
              </a:rPr>
              <a:t>SJRA Trinity</a:t>
            </a:r>
          </a:p>
          <a:p>
            <a:pPr>
              <a:defRPr/>
            </a:pPr>
            <a:r>
              <a:rPr lang="en-US" sz="2200" b="1" dirty="0">
                <a:latin typeface="+mj-lt"/>
              </a:rPr>
              <a:t>    Rights</a:t>
            </a:r>
          </a:p>
        </p:txBody>
      </p:sp>
      <p:sp useBgFill="1">
        <p:nvSpPr>
          <p:cNvPr id="26636" name="TextBox 13"/>
          <p:cNvSpPr txBox="1">
            <a:spLocks noChangeArrowheads="1"/>
          </p:cNvSpPr>
          <p:nvPr/>
        </p:nvSpPr>
        <p:spPr bwMode="auto">
          <a:xfrm>
            <a:off x="1212850" y="2724150"/>
            <a:ext cx="1960563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COH Lake</a:t>
            </a:r>
          </a:p>
          <a:p>
            <a:pPr>
              <a:defRPr/>
            </a:pPr>
            <a:r>
              <a:rPr lang="en-US" sz="2400" b="1" dirty="0">
                <a:latin typeface="+mj-lt"/>
              </a:rPr>
              <a:t>Conroe Rights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2286000" y="1828800"/>
            <a:ext cx="11430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18436" name="WordArt 6"/>
          <p:cNvSpPr>
            <a:spLocks noChangeArrowheads="1" noChangeShapeType="1" noTextEdit="1"/>
          </p:cNvSpPr>
          <p:nvPr/>
        </p:nvSpPr>
        <p:spPr bwMode="auto">
          <a:xfrm>
            <a:off x="6324600" y="8382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18437" name="WordArt 7"/>
          <p:cNvSpPr>
            <a:spLocks noChangeArrowheads="1" noChangeShapeType="1" noTextEdit="1"/>
          </p:cNvSpPr>
          <p:nvPr/>
        </p:nvSpPr>
        <p:spPr bwMode="auto">
          <a:xfrm>
            <a:off x="5181600" y="44196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18438" name="WordArt 8"/>
          <p:cNvSpPr>
            <a:spLocks noChangeArrowheads="1" noChangeShapeType="1" noTextEdit="1"/>
          </p:cNvSpPr>
          <p:nvPr/>
        </p:nvSpPr>
        <p:spPr bwMode="auto">
          <a:xfrm>
            <a:off x="5334000" y="6248400"/>
            <a:ext cx="1300163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426554">
            <a:off x="5848350" y="429418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27659" name="TextBox 10"/>
          <p:cNvSpPr txBox="1">
            <a:spLocks noChangeArrowheads="1"/>
          </p:cNvSpPr>
          <p:nvPr/>
        </p:nvSpPr>
        <p:spPr bwMode="auto">
          <a:xfrm>
            <a:off x="457200" y="247471"/>
            <a:ext cx="3756025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Water Rights Trade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SJRA San Jacinto Rights for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COH Lake Conroe Rights</a:t>
            </a:r>
          </a:p>
        </p:txBody>
      </p:sp>
      <p:sp useBgFill="1">
        <p:nvSpPr>
          <p:cNvPr id="27660" name="TextBox 11"/>
          <p:cNvSpPr txBox="1">
            <a:spLocks noChangeArrowheads="1"/>
          </p:cNvSpPr>
          <p:nvPr/>
        </p:nvSpPr>
        <p:spPr bwMode="auto">
          <a:xfrm>
            <a:off x="1212850" y="2724150"/>
            <a:ext cx="1665288" cy="70802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   COH Lake</a:t>
            </a:r>
          </a:p>
          <a:p>
            <a:pPr>
              <a:defRPr/>
            </a:pPr>
            <a:r>
              <a:rPr lang="en-US" sz="2000" b="1" dirty="0">
                <a:latin typeface="+mj-lt"/>
              </a:rPr>
              <a:t>Conroe Rights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892425" y="2836863"/>
            <a:ext cx="727075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7662" name="TextBox 13"/>
          <p:cNvSpPr txBox="1">
            <a:spLocks noChangeArrowheads="1"/>
          </p:cNvSpPr>
          <p:nvPr/>
        </p:nvSpPr>
        <p:spPr bwMode="auto">
          <a:xfrm>
            <a:off x="3648075" y="2873375"/>
            <a:ext cx="892175" cy="52387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SJRA</a:t>
            </a:r>
          </a:p>
        </p:txBody>
      </p:sp>
      <p:sp useBgFill="1">
        <p:nvSpPr>
          <p:cNvPr id="27663" name="TextBox 14"/>
          <p:cNvSpPr txBox="1">
            <a:spLocks noChangeArrowheads="1"/>
          </p:cNvSpPr>
          <p:nvPr/>
        </p:nvSpPr>
        <p:spPr bwMode="auto">
          <a:xfrm>
            <a:off x="5270500" y="5318125"/>
            <a:ext cx="1770063" cy="70802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   SJRA San Jacinto Rights</a:t>
            </a:r>
          </a:p>
        </p:txBody>
      </p:sp>
      <p:sp useBgFill="1">
        <p:nvSpPr>
          <p:cNvPr id="27664" name="TextBox 15"/>
          <p:cNvSpPr txBox="1">
            <a:spLocks noChangeArrowheads="1"/>
          </p:cNvSpPr>
          <p:nvPr/>
        </p:nvSpPr>
        <p:spPr bwMode="auto">
          <a:xfrm>
            <a:off x="7788275" y="5446713"/>
            <a:ext cx="741363" cy="461962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COH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040563" y="5365750"/>
            <a:ext cx="728662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2870200" y="1738313"/>
            <a:ext cx="925513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19460" name="WordArt 6"/>
          <p:cNvSpPr>
            <a:spLocks noChangeArrowheads="1" noChangeShapeType="1" noTextEdit="1"/>
          </p:cNvSpPr>
          <p:nvPr/>
        </p:nvSpPr>
        <p:spPr bwMode="auto">
          <a:xfrm>
            <a:off x="5484813" y="1065213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19462" name="WordArt 8"/>
          <p:cNvSpPr>
            <a:spLocks noChangeArrowheads="1" noChangeShapeType="1" noTextEdit="1"/>
          </p:cNvSpPr>
          <p:nvPr/>
        </p:nvSpPr>
        <p:spPr bwMode="auto">
          <a:xfrm>
            <a:off x="5765800" y="6248400"/>
            <a:ext cx="1168400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520536">
            <a:off x="5811838" y="42021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2438401" y="162580"/>
            <a:ext cx="601980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Purchase of  COH Lake Conroe Rights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892425" y="2836863"/>
            <a:ext cx="727075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443413" y="2868613"/>
            <a:ext cx="728662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 $</a:t>
            </a:r>
          </a:p>
        </p:txBody>
      </p:sp>
      <p:sp useBgFill="1">
        <p:nvSpPr>
          <p:cNvPr id="28688" name="TextBox 16"/>
          <p:cNvSpPr txBox="1">
            <a:spLocks noChangeArrowheads="1"/>
          </p:cNvSpPr>
          <p:nvPr/>
        </p:nvSpPr>
        <p:spPr bwMode="auto">
          <a:xfrm>
            <a:off x="5191125" y="2879725"/>
            <a:ext cx="747713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COH</a:t>
            </a:r>
          </a:p>
        </p:txBody>
      </p:sp>
      <p:sp useBgFill="1"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1066800" y="2743200"/>
            <a:ext cx="1960563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   COH Lake</a:t>
            </a:r>
          </a:p>
          <a:p>
            <a:pPr>
              <a:defRPr/>
            </a:pPr>
            <a:r>
              <a:rPr lang="en-US" sz="2400" b="1" dirty="0">
                <a:latin typeface="+mj-lt"/>
              </a:rPr>
              <a:t>Conroe Rights</a:t>
            </a:r>
          </a:p>
        </p:txBody>
      </p:sp>
      <p:sp useBgFill="1">
        <p:nvSpPr>
          <p:cNvPr id="28686" name="TextBox 13"/>
          <p:cNvSpPr txBox="1">
            <a:spLocks noChangeArrowheads="1"/>
          </p:cNvSpPr>
          <p:nvPr/>
        </p:nvSpPr>
        <p:spPr bwMode="auto">
          <a:xfrm>
            <a:off x="3648075" y="2873375"/>
            <a:ext cx="892175" cy="52387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SJRA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2971800" y="1752600"/>
            <a:ext cx="925513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20484" name="WordArt 6"/>
          <p:cNvSpPr>
            <a:spLocks noChangeArrowheads="1" noChangeShapeType="1" noTextEdit="1"/>
          </p:cNvSpPr>
          <p:nvPr/>
        </p:nvSpPr>
        <p:spPr bwMode="auto">
          <a:xfrm>
            <a:off x="6324600" y="7620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20485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20486" name="WordArt 8"/>
          <p:cNvSpPr>
            <a:spLocks noChangeArrowheads="1" noChangeShapeType="1" noTextEdit="1"/>
          </p:cNvSpPr>
          <p:nvPr/>
        </p:nvSpPr>
        <p:spPr bwMode="auto">
          <a:xfrm>
            <a:off x="5715000" y="6248400"/>
            <a:ext cx="1219200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508668">
            <a:off x="5794375" y="422116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 useBgFill="1">
        <p:nvSpPr>
          <p:cNvPr id="29707" name="TextBox 10"/>
          <p:cNvSpPr txBox="1">
            <a:spLocks noChangeArrowheads="1"/>
          </p:cNvSpPr>
          <p:nvPr/>
        </p:nvSpPr>
        <p:spPr bwMode="auto">
          <a:xfrm>
            <a:off x="5029200" y="3657600"/>
            <a:ext cx="790575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SJRA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824538" y="3684588"/>
            <a:ext cx="728662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$</a:t>
            </a:r>
          </a:p>
        </p:txBody>
      </p:sp>
      <p:sp useBgFill="1">
        <p:nvSpPr>
          <p:cNvPr id="29709" name="TextBox 13"/>
          <p:cNvSpPr txBox="1">
            <a:spLocks noChangeArrowheads="1"/>
          </p:cNvSpPr>
          <p:nvPr/>
        </p:nvSpPr>
        <p:spPr bwMode="auto">
          <a:xfrm>
            <a:off x="6580188" y="3730625"/>
            <a:ext cx="747712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COH</a:t>
            </a:r>
          </a:p>
        </p:txBody>
      </p:sp>
      <p:sp useBgFill="1">
        <p:nvSpPr>
          <p:cNvPr id="29710" name="TextBox 14"/>
          <p:cNvSpPr txBox="1">
            <a:spLocks noChangeArrowheads="1"/>
          </p:cNvSpPr>
          <p:nvPr/>
        </p:nvSpPr>
        <p:spPr bwMode="auto">
          <a:xfrm>
            <a:off x="1143000" y="2667000"/>
            <a:ext cx="1665288" cy="70802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j-lt"/>
              </a:rPr>
              <a:t>COH Lake</a:t>
            </a:r>
          </a:p>
          <a:p>
            <a:pPr algn="ctr">
              <a:defRPr/>
            </a:pPr>
            <a:r>
              <a:rPr lang="en-US" sz="2000" b="1" dirty="0">
                <a:latin typeface="+mj-lt"/>
              </a:rPr>
              <a:t>Conroe Water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819400" y="2808288"/>
            <a:ext cx="755650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9712" name="TextBox 16"/>
          <p:cNvSpPr txBox="1">
            <a:spLocks noChangeArrowheads="1"/>
          </p:cNvSpPr>
          <p:nvPr/>
        </p:nvSpPr>
        <p:spPr bwMode="auto">
          <a:xfrm>
            <a:off x="3581400" y="2895600"/>
            <a:ext cx="790575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SJRA</a:t>
            </a:r>
          </a:p>
        </p:txBody>
      </p:sp>
      <p:sp>
        <p:nvSpPr>
          <p:cNvPr id="29713" name="TextBox 17"/>
          <p:cNvSpPr txBox="1">
            <a:spLocks noChangeArrowheads="1"/>
          </p:cNvSpPr>
          <p:nvPr/>
        </p:nvSpPr>
        <p:spPr bwMode="auto">
          <a:xfrm>
            <a:off x="228600" y="152400"/>
            <a:ext cx="548640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SJRA Participation in Luce Bayou for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COH Lake Conroe Water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2057400" y="2514600"/>
            <a:ext cx="12192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21508" name="WordArt 6"/>
          <p:cNvSpPr>
            <a:spLocks noChangeArrowheads="1" noChangeShapeType="1" noTextEdit="1"/>
          </p:cNvSpPr>
          <p:nvPr/>
        </p:nvSpPr>
        <p:spPr bwMode="auto">
          <a:xfrm>
            <a:off x="6705600" y="11430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21509" name="WordArt 7"/>
          <p:cNvSpPr>
            <a:spLocks noChangeArrowheads="1" noChangeShapeType="1" noTextEdit="1"/>
          </p:cNvSpPr>
          <p:nvPr/>
        </p:nvSpPr>
        <p:spPr bwMode="auto">
          <a:xfrm>
            <a:off x="5410200" y="4648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21510" name="WordArt 8"/>
          <p:cNvSpPr>
            <a:spLocks noChangeArrowheads="1" noChangeShapeType="1" noTextEdit="1"/>
          </p:cNvSpPr>
          <p:nvPr/>
        </p:nvSpPr>
        <p:spPr bwMode="auto">
          <a:xfrm>
            <a:off x="5765800" y="6248400"/>
            <a:ext cx="1092200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684588" y="3948113"/>
            <a:ext cx="213995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665164">
            <a:off x="5857875" y="42021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30731" name="TextBox 10"/>
          <p:cNvSpPr txBox="1">
            <a:spLocks noChangeArrowheads="1"/>
          </p:cNvSpPr>
          <p:nvPr/>
        </p:nvSpPr>
        <p:spPr bwMode="auto">
          <a:xfrm>
            <a:off x="609600" y="152400"/>
            <a:ext cx="5203825" cy="954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Long-term Water Supply Contract With NHCRWA</a:t>
            </a:r>
          </a:p>
        </p:txBody>
      </p:sp>
      <p:sp useBgFill="1">
        <p:nvSpPr>
          <p:cNvPr id="30733" name="TextBox 12"/>
          <p:cNvSpPr txBox="1">
            <a:spLocks noChangeArrowheads="1"/>
          </p:cNvSpPr>
          <p:nvPr/>
        </p:nvSpPr>
        <p:spPr bwMode="auto">
          <a:xfrm>
            <a:off x="5486400" y="5562600"/>
            <a:ext cx="841375" cy="52387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COH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76800" y="5638800"/>
            <a:ext cx="6096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0733" idx="1"/>
            <a:endCxn id="30732" idx="3"/>
          </p:cNvCxnSpPr>
          <p:nvPr/>
        </p:nvCxnSpPr>
        <p:spPr>
          <a:xfrm rot="10800000">
            <a:off x="4886325" y="5473700"/>
            <a:ext cx="600075" cy="35083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p Arrow 21"/>
          <p:cNvSpPr/>
          <p:nvPr/>
        </p:nvSpPr>
        <p:spPr>
          <a:xfrm>
            <a:off x="4011613" y="4648200"/>
            <a:ext cx="484187" cy="6032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3352800" y="4535488"/>
            <a:ext cx="484188" cy="6397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+mj-lt"/>
              </a:rPr>
              <a:t>$</a:t>
            </a:r>
          </a:p>
        </p:txBody>
      </p:sp>
      <p:sp useBgFill="1">
        <p:nvSpPr>
          <p:cNvPr id="30737" name="TextBox 22"/>
          <p:cNvSpPr txBox="1">
            <a:spLocks noChangeArrowheads="1"/>
          </p:cNvSpPr>
          <p:nvPr/>
        </p:nvSpPr>
        <p:spPr bwMode="auto">
          <a:xfrm>
            <a:off x="3429000" y="4038600"/>
            <a:ext cx="992188" cy="584200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SJRA</a:t>
            </a:r>
          </a:p>
        </p:txBody>
      </p:sp>
      <p:sp useBgFill="1">
        <p:nvSpPr>
          <p:cNvPr id="30732" name="TextBox 11"/>
          <p:cNvSpPr txBox="1">
            <a:spLocks noChangeArrowheads="1"/>
          </p:cNvSpPr>
          <p:nvPr/>
        </p:nvSpPr>
        <p:spPr bwMode="auto">
          <a:xfrm>
            <a:off x="3124200" y="5181600"/>
            <a:ext cx="1762125" cy="584200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NHCRWA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5"/>
          <p:cNvSpPr>
            <a:spLocks noChangeArrowheads="1" noChangeShapeType="1" noTextEdit="1"/>
          </p:cNvSpPr>
          <p:nvPr/>
        </p:nvSpPr>
        <p:spPr bwMode="auto">
          <a:xfrm>
            <a:off x="2286000" y="1684338"/>
            <a:ext cx="1235075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22532" name="WordArt 6"/>
          <p:cNvSpPr>
            <a:spLocks noChangeArrowheads="1" noChangeShapeType="1" noTextEdit="1"/>
          </p:cNvSpPr>
          <p:nvPr/>
        </p:nvSpPr>
        <p:spPr bwMode="auto">
          <a:xfrm>
            <a:off x="6781800" y="12954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22533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22534" name="WordArt 8"/>
          <p:cNvSpPr>
            <a:spLocks noChangeArrowheads="1" noChangeShapeType="1" noTextEdit="1"/>
          </p:cNvSpPr>
          <p:nvPr/>
        </p:nvSpPr>
        <p:spPr bwMode="auto">
          <a:xfrm>
            <a:off x="5765800" y="6324600"/>
            <a:ext cx="1092200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656274">
            <a:off x="5702300" y="4165600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304800" y="152400"/>
            <a:ext cx="662939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Long-term Water Supply Contract For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COH Lake Conroe Water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892425" y="2836863"/>
            <a:ext cx="727075" cy="48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1758" name="TextBox 13"/>
          <p:cNvSpPr txBox="1">
            <a:spLocks noChangeArrowheads="1"/>
          </p:cNvSpPr>
          <p:nvPr/>
        </p:nvSpPr>
        <p:spPr bwMode="auto">
          <a:xfrm>
            <a:off x="3648075" y="2873375"/>
            <a:ext cx="790575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SJRA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443413" y="2806700"/>
            <a:ext cx="728662" cy="484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+mj-lt"/>
              </a:rPr>
              <a:t>$</a:t>
            </a:r>
          </a:p>
        </p:txBody>
      </p:sp>
      <p:sp useBgFill="1">
        <p:nvSpPr>
          <p:cNvPr id="31760" name="TextBox 15"/>
          <p:cNvSpPr txBox="1">
            <a:spLocks noChangeArrowheads="1"/>
          </p:cNvSpPr>
          <p:nvPr/>
        </p:nvSpPr>
        <p:spPr bwMode="auto">
          <a:xfrm>
            <a:off x="5191125" y="2879725"/>
            <a:ext cx="741363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COH</a:t>
            </a:r>
          </a:p>
        </p:txBody>
      </p:sp>
      <p:sp useBgFill="1">
        <p:nvSpPr>
          <p:cNvPr id="31756" name="TextBox 11"/>
          <p:cNvSpPr txBox="1">
            <a:spLocks noChangeArrowheads="1"/>
          </p:cNvSpPr>
          <p:nvPr/>
        </p:nvSpPr>
        <p:spPr bwMode="auto">
          <a:xfrm>
            <a:off x="990600" y="2724150"/>
            <a:ext cx="1981200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   COH Lake</a:t>
            </a:r>
          </a:p>
          <a:p>
            <a:pPr>
              <a:defRPr/>
            </a:pPr>
            <a:r>
              <a:rPr lang="en-US" sz="2400" b="1" dirty="0">
                <a:latin typeface="+mj-lt"/>
              </a:rPr>
              <a:t>Conroe Water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1079500" cy="681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Conroe</a:t>
            </a:r>
          </a:p>
        </p:txBody>
      </p:sp>
      <p:sp>
        <p:nvSpPr>
          <p:cNvPr id="23556" name="WordArt 6"/>
          <p:cNvSpPr>
            <a:spLocks noChangeArrowheads="1" noChangeShapeType="1" noTextEdit="1"/>
          </p:cNvSpPr>
          <p:nvPr/>
        </p:nvSpPr>
        <p:spPr bwMode="auto">
          <a:xfrm>
            <a:off x="6324600" y="16764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Livingston</a:t>
            </a:r>
          </a:p>
        </p:txBody>
      </p:sp>
      <p:sp>
        <p:nvSpPr>
          <p:cNvPr id="23557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Houston</a:t>
            </a:r>
          </a:p>
        </p:txBody>
      </p:sp>
      <p:sp>
        <p:nvSpPr>
          <p:cNvPr id="23558" name="WordArt 8"/>
          <p:cNvSpPr>
            <a:spLocks noChangeArrowheads="1" noChangeShapeType="1" noTextEdit="1"/>
          </p:cNvSpPr>
          <p:nvPr/>
        </p:nvSpPr>
        <p:spPr bwMode="auto">
          <a:xfrm>
            <a:off x="5765800" y="6353175"/>
            <a:ext cx="868363" cy="366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656274">
            <a:off x="5702300" y="4165600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5105400" y="0"/>
            <a:ext cx="3857625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Long-term Water Supply Contract For TRA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3399"/>
                </a:solidFill>
                <a:latin typeface="+mj-lt"/>
              </a:rPr>
              <a:t>Trinity River Water</a:t>
            </a:r>
          </a:p>
        </p:txBody>
      </p:sp>
      <p:sp useBgFill="1"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3754438" y="200025"/>
            <a:ext cx="1046162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</a:rPr>
              <a:t>TRA Water</a:t>
            </a:r>
          </a:p>
        </p:txBody>
      </p:sp>
      <p:sp useBgFill="1">
        <p:nvSpPr>
          <p:cNvPr id="32781" name="TextBox 13"/>
          <p:cNvSpPr txBox="1">
            <a:spLocks noChangeArrowheads="1"/>
          </p:cNvSpPr>
          <p:nvPr/>
        </p:nvSpPr>
        <p:spPr bwMode="auto">
          <a:xfrm>
            <a:off x="3276600" y="2514600"/>
            <a:ext cx="790575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SJRA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78288" y="2514600"/>
            <a:ext cx="727075" cy="484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+mj-lt"/>
              </a:rPr>
              <a:t>$</a:t>
            </a:r>
          </a:p>
        </p:txBody>
      </p:sp>
      <p:sp useBgFill="1">
        <p:nvSpPr>
          <p:cNvPr id="32783" name="TextBox 15"/>
          <p:cNvSpPr txBox="1">
            <a:spLocks noChangeArrowheads="1"/>
          </p:cNvSpPr>
          <p:nvPr/>
        </p:nvSpPr>
        <p:spPr bwMode="auto">
          <a:xfrm>
            <a:off x="4824413" y="2514600"/>
            <a:ext cx="695325" cy="4619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TRA</a:t>
            </a:r>
          </a:p>
        </p:txBody>
      </p:sp>
      <p:cxnSp>
        <p:nvCxnSpPr>
          <p:cNvPr id="18" name="Straight Arrow Connector 17"/>
          <p:cNvCxnSpPr>
            <a:stCxn id="32780" idx="2"/>
          </p:cNvCxnSpPr>
          <p:nvPr/>
        </p:nvCxnSpPr>
        <p:spPr>
          <a:xfrm rot="5400000">
            <a:off x="3225801" y="1462087"/>
            <a:ext cx="1484312" cy="620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0" y="2209800"/>
            <a:ext cx="5715000" cy="3124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LSGCD DRP Phase IIA </a:t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SJRA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25098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371600" y="990600"/>
            <a:ext cx="1219200" cy="12954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2362200" y="1684338"/>
            <a:ext cx="1158875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Conroe</a:t>
            </a: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6324600" y="8382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Livingston</a:t>
            </a:r>
          </a:p>
        </p:txBody>
      </p:sp>
      <p:sp>
        <p:nvSpPr>
          <p:cNvPr id="24581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Lake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Houston</a:t>
            </a:r>
          </a:p>
        </p:txBody>
      </p:sp>
      <p:sp>
        <p:nvSpPr>
          <p:cNvPr id="24582" name="WordArt 8"/>
          <p:cNvSpPr>
            <a:spLocks noChangeArrowheads="1" noChangeShapeType="1" noTextEdit="1"/>
          </p:cNvSpPr>
          <p:nvPr/>
        </p:nvSpPr>
        <p:spPr bwMode="auto">
          <a:xfrm>
            <a:off x="5765800" y="6248400"/>
            <a:ext cx="1168400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4914235">
            <a:off x="6459538" y="4313238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3446463" y="4067175"/>
            <a:ext cx="213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West Fork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</a:rPr>
              <a:t>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9656274">
            <a:off x="5702300" y="4165600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</a:rPr>
              <a:t>Luce Bayou</a:t>
            </a:r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304800" y="4191000"/>
            <a:ext cx="3603625" cy="156966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+mj-lt"/>
              </a:rPr>
              <a:t>Long-term Water Supply Contract For COH Lake Conroe Water and TRA Replacement Water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498725" y="2808288"/>
            <a:ext cx="728663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051300" y="2806700"/>
            <a:ext cx="727075" cy="484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+mj-lt"/>
              </a:rPr>
              <a:t>$</a:t>
            </a:r>
          </a:p>
        </p:txBody>
      </p:sp>
      <p:sp useBgFill="1">
        <p:nvSpPr>
          <p:cNvPr id="33808" name="TextBox 15"/>
          <p:cNvSpPr txBox="1">
            <a:spLocks noChangeArrowheads="1"/>
          </p:cNvSpPr>
          <p:nvPr/>
        </p:nvSpPr>
        <p:spPr bwMode="auto">
          <a:xfrm>
            <a:off x="4800600" y="2743200"/>
            <a:ext cx="747713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TRA</a:t>
            </a:r>
          </a:p>
          <a:p>
            <a:pPr>
              <a:defRPr/>
            </a:pPr>
            <a:r>
              <a:rPr lang="en-US" sz="2400" b="1" dirty="0">
                <a:latin typeface="+mj-lt"/>
              </a:rPr>
              <a:t>COH</a:t>
            </a:r>
          </a:p>
        </p:txBody>
      </p:sp>
      <p:sp useBgFill="1">
        <p:nvSpPr>
          <p:cNvPr id="33809" name="TextBox 16"/>
          <p:cNvSpPr txBox="1">
            <a:spLocks noChangeArrowheads="1"/>
          </p:cNvSpPr>
          <p:nvPr/>
        </p:nvSpPr>
        <p:spPr bwMode="auto">
          <a:xfrm>
            <a:off x="3886200" y="200025"/>
            <a:ext cx="990600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</a:rPr>
              <a:t>TRA Water</a:t>
            </a:r>
          </a:p>
        </p:txBody>
      </p:sp>
      <p:cxnSp>
        <p:nvCxnSpPr>
          <p:cNvPr id="18" name="Straight Arrow Connector 17"/>
          <p:cNvCxnSpPr>
            <a:stCxn id="33809" idx="2"/>
          </p:cNvCxnSpPr>
          <p:nvPr/>
        </p:nvCxnSpPr>
        <p:spPr>
          <a:xfrm rot="5400000">
            <a:off x="3044031" y="1524795"/>
            <a:ext cx="1831975" cy="842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804" name="TextBox 11"/>
          <p:cNvSpPr txBox="1">
            <a:spLocks noChangeArrowheads="1"/>
          </p:cNvSpPr>
          <p:nvPr/>
        </p:nvSpPr>
        <p:spPr bwMode="auto">
          <a:xfrm>
            <a:off x="457200" y="2724150"/>
            <a:ext cx="2133600" cy="830263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</a:rPr>
              <a:t>COH Lake</a:t>
            </a:r>
          </a:p>
          <a:p>
            <a:pPr algn="ctr">
              <a:defRPr/>
            </a:pPr>
            <a:r>
              <a:rPr lang="en-US" sz="2400" b="1" dirty="0">
                <a:latin typeface="+mj-lt"/>
              </a:rPr>
              <a:t>Conroe Water</a:t>
            </a:r>
          </a:p>
        </p:txBody>
      </p:sp>
      <p:sp useBgFill="1">
        <p:nvSpPr>
          <p:cNvPr id="33806" name="TextBox 13"/>
          <p:cNvSpPr txBox="1">
            <a:spLocks noChangeArrowheads="1"/>
          </p:cNvSpPr>
          <p:nvPr/>
        </p:nvSpPr>
        <p:spPr bwMode="auto">
          <a:xfrm>
            <a:off x="3254375" y="2873375"/>
            <a:ext cx="892175" cy="523875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SJRA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treetMap"/>
          <p:cNvPicPr>
            <a:picLocks noChangeAspect="1" noChangeArrowheads="1"/>
          </p:cNvPicPr>
          <p:nvPr/>
        </p:nvPicPr>
        <p:blipFill>
          <a:blip r:embed="rId2"/>
          <a:srcRect l="1688" t="2551" r="1877" b="387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2720975" y="1747838"/>
            <a:ext cx="925513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Conroe</a:t>
            </a:r>
          </a:p>
        </p:txBody>
      </p:sp>
      <p:sp>
        <p:nvSpPr>
          <p:cNvPr id="25604" name="WordArt 6"/>
          <p:cNvSpPr>
            <a:spLocks noChangeArrowheads="1" noChangeShapeType="1" noTextEdit="1"/>
          </p:cNvSpPr>
          <p:nvPr/>
        </p:nvSpPr>
        <p:spPr bwMode="auto">
          <a:xfrm>
            <a:off x="6705600" y="1295400"/>
            <a:ext cx="136842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Livingston</a:t>
            </a:r>
          </a:p>
        </p:txBody>
      </p:sp>
      <p:sp>
        <p:nvSpPr>
          <p:cNvPr id="25605" name="WordArt 7"/>
          <p:cNvSpPr>
            <a:spLocks noChangeArrowheads="1" noChangeShapeType="1" noTextEdit="1"/>
          </p:cNvSpPr>
          <p:nvPr/>
        </p:nvSpPr>
        <p:spPr bwMode="auto">
          <a:xfrm>
            <a:off x="5295900" y="4902200"/>
            <a:ext cx="1200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Lake</a:t>
            </a:r>
          </a:p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Houston</a:t>
            </a:r>
          </a:p>
        </p:txBody>
      </p:sp>
      <p:sp>
        <p:nvSpPr>
          <p:cNvPr id="25606" name="WordArt 8"/>
          <p:cNvSpPr>
            <a:spLocks noChangeArrowheads="1" noChangeShapeType="1" noTextEdit="1"/>
          </p:cNvSpPr>
          <p:nvPr/>
        </p:nvSpPr>
        <p:spPr bwMode="auto">
          <a:xfrm>
            <a:off x="5765800" y="6172200"/>
            <a:ext cx="1397000" cy="547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Highlands</a:t>
            </a:r>
          </a:p>
          <a:p>
            <a:pPr algn="ctr"/>
            <a:r>
              <a:rPr lang="en-US" sz="14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Reservoir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3718788">
            <a:off x="6568281" y="2831307"/>
            <a:ext cx="140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  <a:latin typeface="Arial" charset="0"/>
              </a:rPr>
              <a:t>Trinity River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410579">
            <a:off x="2132013" y="161925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>
                <a:solidFill>
                  <a:srgbClr val="000066"/>
                </a:solidFill>
                <a:latin typeface="Arial" charset="0"/>
              </a:rPr>
              <a:t>Trinity River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 rot="2699492">
            <a:off x="2789238" y="4327525"/>
            <a:ext cx="2822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  <a:latin typeface="Arial" charset="0"/>
              </a:rPr>
              <a:t>West Fork San Jacinto River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20453090">
            <a:off x="6219825" y="4179888"/>
            <a:ext cx="1341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solidFill>
                  <a:srgbClr val="000066"/>
                </a:solidFill>
                <a:latin typeface="Arial" charset="0"/>
              </a:rPr>
              <a:t>Luce Bayou</a:t>
            </a:r>
          </a:p>
        </p:txBody>
      </p:sp>
      <p:sp useBgFill="1"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7666038" y="4027488"/>
            <a:ext cx="1096962" cy="1200150"/>
          </a:xfrm>
          <a:prstGeom prst="rect">
            <a:avLst/>
          </a:prstGeom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SJRA Trinity</a:t>
            </a:r>
          </a:p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Rights</a:t>
            </a:r>
          </a:p>
        </p:txBody>
      </p:sp>
      <p:sp>
        <p:nvSpPr>
          <p:cNvPr id="18" name="Left Arrow 17"/>
          <p:cNvSpPr/>
          <p:nvPr/>
        </p:nvSpPr>
        <p:spPr>
          <a:xfrm rot="20278891">
            <a:off x="6265863" y="4524375"/>
            <a:ext cx="1373187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61" name="TextBox 18"/>
          <p:cNvSpPr txBox="1">
            <a:spLocks noChangeArrowheads="1"/>
          </p:cNvSpPr>
          <p:nvPr/>
        </p:nvSpPr>
        <p:spPr bwMode="auto">
          <a:xfrm>
            <a:off x="3787775" y="83403"/>
            <a:ext cx="3679825" cy="830997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SJRA Trinity River Rights for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latin typeface="Calibri" pitchFamily="34" charset="0"/>
              </a:rPr>
              <a:t>Montgomery County</a:t>
            </a:r>
          </a:p>
        </p:txBody>
      </p:sp>
      <p:sp>
        <p:nvSpPr>
          <p:cNvPr id="19" name="Left Arrow 18"/>
          <p:cNvSpPr/>
          <p:nvPr/>
        </p:nvSpPr>
        <p:spPr>
          <a:xfrm rot="3457037">
            <a:off x="5522119" y="4217194"/>
            <a:ext cx="942975" cy="48418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4227513" y="3895725"/>
            <a:ext cx="1373187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rkelling\My Documents\Surface Water Conversion\Conroe\2008 ETJ-Planning_33x44_20080125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105400" y="14478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05400" y="1219200"/>
            <a:ext cx="914400" cy="457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DRP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953000" y="1981200"/>
            <a:ext cx="1066800" cy="457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/>
              <a:t>WRAP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57200" y="838200"/>
            <a:ext cx="3429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Coordination</a:t>
            </a:r>
          </a:p>
        </p:txBody>
      </p:sp>
      <p:sp>
        <p:nvSpPr>
          <p:cNvPr id="27655" name="AutoShape 3"/>
          <p:cNvSpPr>
            <a:spLocks noChangeAspect="1"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Documents and Settings\rkelling\My Documents\Surface Water Conversion\Conversion Alternatives\Montgomery_County_l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6215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Preliminary Distribution Routes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52400" y="845174"/>
          <a:ext cx="8839201" cy="587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83413" y="4495800"/>
            <a:ext cx="1703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* Includes 5% Inflation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58526" y="843633"/>
          <a:ext cx="8820823" cy="585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83413" y="3914775"/>
            <a:ext cx="1703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* Includes 5% Inflation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>
            <p:ph/>
          </p:nvPr>
        </p:nvGraphicFramePr>
        <p:xfrm>
          <a:off x="152400" y="838200"/>
          <a:ext cx="8839200" cy="5867400"/>
        </p:xfrm>
        <a:graphic>
          <a:graphicData uri="http://schemas.openxmlformats.org/presentationml/2006/ole">
            <p:oleObj spid="_x0000_s1026" name="Chart" r:id="rId3" imgW="9239188" imgH="7581798" progId="Excel.Sheet.8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9600" y="304800"/>
            <a:ext cx="1676400" cy="16002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95600" y="1066800"/>
            <a:ext cx="58674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Alignment Alternatives</a:t>
            </a:r>
          </a:p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Analysis</a:t>
            </a:r>
          </a:p>
          <a:p>
            <a:pPr algn="ctr">
              <a:defRPr/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lake suns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743200"/>
            <a:ext cx="5715000" cy="37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676400"/>
            <a:ext cx="5638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Soils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Vegetation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Threatened and </a:t>
            </a:r>
          </a:p>
          <a:p>
            <a:pPr>
              <a:buClr>
                <a:schemeClr val="accent2">
                  <a:lumMod val="75000"/>
                </a:schemeClr>
              </a:buClr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  Endangered Species     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Migratory Birds  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Floodplains 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Wetlands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Cultural Resources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Hazardous Materials    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  Land Use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609600"/>
            <a:ext cx="7059613" cy="1046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Environmental Considerations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IMG_2930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371600"/>
            <a:ext cx="3444875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1676 lake w mis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39624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533400" y="381000"/>
            <a:ext cx="7620000" cy="9334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LSGCD Requirements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JRA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381000"/>
            <a:ext cx="1266825" cy="248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33400" y="1371600"/>
            <a:ext cx="78581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64,000 </a:t>
            </a:r>
            <a:r>
              <a:rPr lang="en-US" sz="3200" b="1" dirty="0" err="1">
                <a:solidFill>
                  <a:srgbClr val="002060"/>
                </a:solidFill>
              </a:rPr>
              <a:t>afpy</a:t>
            </a:r>
            <a:r>
              <a:rPr lang="en-US" sz="3200" b="1" dirty="0">
                <a:solidFill>
                  <a:srgbClr val="002060"/>
                </a:solidFill>
              </a:rPr>
              <a:t> Aquifer Yield</a:t>
            </a:r>
          </a:p>
          <a:p>
            <a:pPr marL="342900" indent="-342900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30% Groundwater Reduction </a:t>
            </a:r>
          </a:p>
          <a:p>
            <a:pPr eaLnBrk="0" hangingPunct="0">
              <a:buClr>
                <a:schemeClr val="accent2">
                  <a:lumMod val="75000"/>
                </a:schemeClr>
              </a:buClr>
              <a:tabLst>
                <a:tab pos="342900" algn="l"/>
              </a:tabLst>
              <a:defRPr/>
            </a:pPr>
            <a:r>
              <a:rPr lang="en-US" sz="3200" b="1" dirty="0">
                <a:solidFill>
                  <a:srgbClr val="002060"/>
                </a:solidFill>
              </a:rPr>
              <a:t>	by January 1, 2015</a:t>
            </a:r>
          </a:p>
          <a:p>
            <a:pPr marL="342900" indent="-342900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Applicable to all </a:t>
            </a:r>
            <a:r>
              <a:rPr lang="en-US" sz="3200" b="1" dirty="0" err="1">
                <a:solidFill>
                  <a:srgbClr val="002060"/>
                </a:solidFill>
              </a:rPr>
              <a:t>Permittees</a:t>
            </a:r>
            <a:r>
              <a:rPr lang="en-US" sz="3200" b="1" dirty="0">
                <a:solidFill>
                  <a:srgbClr val="002060"/>
                </a:solidFill>
              </a:rPr>
              <a:t> &gt; 10 MGY (i.e., Single County-wide Zone)</a:t>
            </a:r>
          </a:p>
          <a:p>
            <a:pPr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  LVGUs Submit WRAP</a:t>
            </a:r>
          </a:p>
          <a:p>
            <a:pPr lvl="1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  Part I – Sept. 1, 2008</a:t>
            </a:r>
          </a:p>
          <a:p>
            <a:pPr marL="800100" lvl="1" indent="-342900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Part II – March 2, 2009</a:t>
            </a:r>
          </a:p>
          <a:p>
            <a:pPr marL="342900" indent="-342900"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</a:rPr>
              <a:t>Joint WRAP &amp; Group Compliance Allowed in Regulations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90600"/>
            <a:ext cx="5867400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600" b="1" dirty="0"/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b="1" dirty="0">
                <a:latin typeface="+mn-lt"/>
              </a:rPr>
              <a:t>  </a:t>
            </a:r>
            <a:r>
              <a:rPr lang="en-US" sz="2600" b="1" dirty="0">
                <a:solidFill>
                  <a:srgbClr val="002060"/>
                </a:solidFill>
                <a:latin typeface="+mn-lt"/>
              </a:rPr>
              <a:t>Pipe Sizing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Crossing / Conflict Issues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Roadways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Railroads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Public/Private Utilities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Pipelines </a:t>
            </a:r>
          </a:p>
          <a:p>
            <a:pPr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Meeting 2015 through </a:t>
            </a: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  2045 demands </a:t>
            </a:r>
          </a:p>
          <a:p>
            <a:pPr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Program Costs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Land Acquisition </a:t>
            </a:r>
          </a:p>
          <a:p>
            <a:pPr marL="798513" lvl="1" indent="-341313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Engineering/Legal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Construction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2600" b="1" dirty="0">
                <a:solidFill>
                  <a:srgbClr val="002060"/>
                </a:solidFill>
                <a:latin typeface="+mn-lt"/>
              </a:rPr>
              <a:t>  Operation and Maintenance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609600"/>
            <a:ext cx="6554788" cy="1046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Engineering Considerations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 descr="pipe tunn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13" y="1676400"/>
            <a:ext cx="289718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04800"/>
            <a:ext cx="6683375" cy="923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Average Annual Water Demand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4819" name="Picture 4" descr="AvgAnnualDema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7772400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vgAnnualDemand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914400"/>
            <a:ext cx="7848600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vgAnnualDemand-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066800"/>
            <a:ext cx="79152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57200"/>
            <a:ext cx="7546975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Compliance Assurance Factor Development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400800"/>
            <a:ext cx="7375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*Well 37 and 38 added from 2007 data                                                 11/7/2008</a:t>
            </a:r>
          </a:p>
        </p:txBody>
      </p:sp>
      <p:pic>
        <p:nvPicPr>
          <p:cNvPr id="35844" name="Picture 4" descr="ComplianceAssuranceFact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467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762000" y="3810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r>
              <a:rPr lang="en-US" sz="5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Transmission Line Alternatives</a:t>
            </a:r>
          </a:p>
        </p:txBody>
      </p:sp>
      <p:pic>
        <p:nvPicPr>
          <p:cNvPr id="68617" name="Picture 9" descr="RouteAlternativesMap_Slid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328738"/>
            <a:ext cx="7391400" cy="5545137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762000" y="3810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r>
              <a:rPr lang="en-US" sz="5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Transmission Line Alternatives</a:t>
            </a:r>
          </a:p>
        </p:txBody>
      </p:sp>
      <p:sp>
        <p:nvSpPr>
          <p:cNvPr id="70664" name="Rectangle 8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z="4600" smtClean="0"/>
              <a:t/>
            </a:r>
            <a:br>
              <a:rPr lang="en-US" sz="4600" smtClean="0"/>
            </a:br>
            <a:endParaRPr lang="en-US" sz="4600" smtClean="0"/>
          </a:p>
        </p:txBody>
      </p:sp>
      <p:pic>
        <p:nvPicPr>
          <p:cNvPr id="70666" name="Picture 10" descr="RouteAlternativesStMap_Sli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371600"/>
            <a:ext cx="7315200" cy="5486400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8" name="Picture 24" descr="RouteAlternativesStMap_Slide"/>
          <p:cNvPicPr>
            <a:picLocks noChangeAspect="1" noChangeArrowheads="1"/>
          </p:cNvPicPr>
          <p:nvPr/>
        </p:nvPicPr>
        <p:blipFill>
          <a:blip r:embed="rId2"/>
          <a:srcRect l="19987" r="19987"/>
          <a:stretch>
            <a:fillRect/>
          </a:stretch>
        </p:blipFill>
        <p:spPr bwMode="auto">
          <a:xfrm>
            <a:off x="0" y="0"/>
            <a:ext cx="5487988" cy="6858000"/>
          </a:xfrm>
          <a:prstGeom prst="rect">
            <a:avLst/>
          </a:prstGeom>
          <a:noFill/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019800" y="838200"/>
            <a:ext cx="3124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lnSpc>
                <a:spcPct val="0"/>
              </a:lnSpc>
            </a:pPr>
            <a:r>
              <a:rPr lang="en-US" sz="5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Corridor</a:t>
            </a:r>
          </a:p>
          <a:p>
            <a:r>
              <a:rPr lang="en-US" sz="5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Features</a:t>
            </a:r>
          </a:p>
        </p:txBody>
      </p:sp>
      <p:sp>
        <p:nvSpPr>
          <p:cNvPr id="72708" name="Rectangle 4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143000"/>
          </a:xfrm>
        </p:spPr>
        <p:txBody>
          <a:bodyPr/>
          <a:lstStyle/>
          <a:p>
            <a:r>
              <a:rPr lang="en-US" sz="4600" smtClean="0"/>
              <a:t/>
            </a:r>
            <a:br>
              <a:rPr lang="en-US" sz="4600" smtClean="0"/>
            </a:br>
            <a:endParaRPr lang="en-US" sz="4600" smtClean="0"/>
          </a:p>
        </p:txBody>
      </p:sp>
      <p:pic>
        <p:nvPicPr>
          <p:cNvPr id="72712" name="Picture 8" descr="DSCN234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2209800"/>
            <a:ext cx="5029200" cy="3771900"/>
          </a:xfrm>
          <a:noFill/>
          <a:ln w="25400">
            <a:solidFill>
              <a:srgbClr val="FF0000"/>
            </a:solidFill>
          </a:ln>
        </p:spPr>
      </p:pic>
      <p:sp>
        <p:nvSpPr>
          <p:cNvPr id="72714" name="Line 10"/>
          <p:cNvSpPr>
            <a:spLocks noChangeShapeType="1"/>
          </p:cNvSpPr>
          <p:nvPr/>
        </p:nvSpPr>
        <p:spPr bwMode="auto">
          <a:xfrm flipH="1" flipV="1">
            <a:off x="1600200" y="3429000"/>
            <a:ext cx="2514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5943600" y="6019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76A3"/>
              </a:buClr>
              <a:buFont typeface="Arial" charset="0"/>
              <a:buNone/>
            </a:pPr>
            <a:r>
              <a:rPr lang="en-US" sz="2400" b="1">
                <a:solidFill>
                  <a:srgbClr val="002060"/>
                </a:solidFill>
                <a:latin typeface="Constantia" pitchFamily="18" charset="0"/>
              </a:rPr>
              <a:t>Fish Creek Parkway</a:t>
            </a:r>
          </a:p>
        </p:txBody>
      </p:sp>
      <p:pic>
        <p:nvPicPr>
          <p:cNvPr id="72718" name="Picture 14" descr="DSCN2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209800"/>
            <a:ext cx="5029200" cy="37719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3124200" y="4038600"/>
            <a:ext cx="9906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943600" y="6019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76A3"/>
              </a:buClr>
              <a:buFont typeface="Arial" charset="0"/>
              <a:buNone/>
            </a:pPr>
            <a:r>
              <a:rPr lang="en-US" sz="2400" b="1">
                <a:solidFill>
                  <a:srgbClr val="002060"/>
                </a:solidFill>
                <a:latin typeface="Constantia" pitchFamily="18" charset="0"/>
              </a:rPr>
              <a:t>Pipeline Corridor</a:t>
            </a:r>
          </a:p>
        </p:txBody>
      </p:sp>
      <p:pic>
        <p:nvPicPr>
          <p:cNvPr id="72721" name="Picture 17" descr="DSCN23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209800"/>
            <a:ext cx="5029200" cy="3771900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</p:spPr>
      </p:pic>
      <p:sp>
        <p:nvSpPr>
          <p:cNvPr id="72722" name="Line 18"/>
          <p:cNvSpPr>
            <a:spLocks noChangeShapeType="1"/>
          </p:cNvSpPr>
          <p:nvPr/>
        </p:nvSpPr>
        <p:spPr bwMode="auto">
          <a:xfrm flipH="1" flipV="1">
            <a:off x="2743200" y="3581400"/>
            <a:ext cx="13716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2724" name="Picture 20" descr="DSCN23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171700"/>
            <a:ext cx="5029200" cy="3771900"/>
          </a:xfrm>
          <a:prstGeom prst="rect">
            <a:avLst/>
          </a:prstGeom>
          <a:noFill/>
          <a:ln w="254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943600" y="6035675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76A3"/>
              </a:buClr>
              <a:buFont typeface="Arial" charset="0"/>
              <a:buNone/>
            </a:pPr>
            <a:r>
              <a:rPr lang="en-US" sz="2400" b="1">
                <a:solidFill>
                  <a:srgbClr val="002060"/>
                </a:solidFill>
                <a:latin typeface="Constantia" pitchFamily="18" charset="0"/>
              </a:rPr>
              <a:t>Overhead Power Corridor</a:t>
            </a:r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 flipV="1">
            <a:off x="3200400" y="2133600"/>
            <a:ext cx="914400" cy="762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943600" y="6035675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76A3"/>
              </a:buClr>
              <a:buFont typeface="Arial" charset="0"/>
              <a:buNone/>
            </a:pPr>
            <a:r>
              <a:rPr lang="en-US" sz="2400" b="1">
                <a:solidFill>
                  <a:srgbClr val="002060"/>
                </a:solidFill>
                <a:latin typeface="Constantia" pitchFamily="18" charset="0"/>
              </a:rPr>
              <a:t>Pipeline / Power Corridor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4" grpId="0" animBg="1"/>
      <p:bldP spid="72714" grpId="1" animBg="1"/>
      <p:bldP spid="19458" grpId="0"/>
      <p:bldP spid="19458" grpId="1"/>
      <p:bldP spid="72719" grpId="0" animBg="1"/>
      <p:bldP spid="72719" grpId="1" animBg="1"/>
      <p:bldP spid="2" grpId="0"/>
      <p:bldP spid="2" grpId="1"/>
      <p:bldP spid="72722" grpId="0" animBg="1"/>
      <p:bldP spid="72722" grpId="1" animBg="1"/>
      <p:bldP spid="3" grpId="0"/>
      <p:bldP spid="3" grpId="1"/>
      <p:bldP spid="72726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Sawtooth char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82296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 descr="SCHEDU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074738"/>
            <a:ext cx="5988050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52600" y="1066800"/>
            <a:ext cx="6019800" cy="5638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8200" y="457200"/>
            <a:ext cx="7947025" cy="492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Montgomery County Alternative Water Supply Schedule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LSGCD WRAP II -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4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New Water Supply Sources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Infrastructure Requirements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Schedule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Costs and Financing Methods</a:t>
            </a:r>
          </a:p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</a:rPr>
              <a:t> Preliminary Engineering for 2015</a:t>
            </a:r>
          </a:p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</a:rPr>
              <a:t> Conceptual for Future Phases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puzzle doll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9800"/>
            <a:ext cx="275113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ATER LI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343400"/>
            <a:ext cx="3898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90600"/>
            <a:ext cx="82915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676400"/>
            <a:ext cx="7221538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Strategy to reduce overall demand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Identify reuse projects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assistance</a:t>
            </a:r>
          </a:p>
        </p:txBody>
      </p:sp>
      <p:pic>
        <p:nvPicPr>
          <p:cNvPr id="8" name="Picture 7" descr="family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409257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urple pi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962400"/>
            <a:ext cx="322897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1006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WRAP PART I UPDATE</a:t>
            </a:r>
            <a:endParaRPr 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304800"/>
            <a:ext cx="1676400" cy="16002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2133600"/>
            <a:ext cx="6919913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2060"/>
                </a:solidFill>
              </a:rPr>
              <a:t>  Submitted early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2060"/>
                </a:solidFill>
              </a:rPr>
              <a:t>  Thanks to 198 participants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2060"/>
                </a:solidFill>
              </a:rPr>
              <a:t>  Questionnaires? Please respond</a:t>
            </a:r>
          </a:p>
        </p:txBody>
      </p:sp>
      <p:pic>
        <p:nvPicPr>
          <p:cNvPr id="8" name="Picture 7" descr="ANTIQUE CL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343400"/>
            <a:ext cx="33686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anoe suns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343400"/>
            <a:ext cx="3368675" cy="223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0"/>
            <a:ext cx="82915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pic>
        <p:nvPicPr>
          <p:cNvPr id="41987" name="Picture 4" descr="insert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2825"/>
            <a:ext cx="7151688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1371600"/>
            <a:ext cx="7221538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assistance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Billing Inserts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0"/>
            <a:ext cx="82915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7221538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assistance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Billing Inserts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Brochures</a:t>
            </a:r>
          </a:p>
        </p:txBody>
      </p:sp>
      <p:pic>
        <p:nvPicPr>
          <p:cNvPr id="6" name="Picture 5" descr="at home bro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6590">
            <a:off x="4572000" y="2133600"/>
            <a:ext cx="1422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onsbrochcv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57600"/>
            <a:ext cx="40386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nfbbroch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209800"/>
            <a:ext cx="141446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kids brochure cov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8457">
            <a:off x="7121525" y="2890838"/>
            <a:ext cx="153352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888" y="685800"/>
            <a:ext cx="82915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7221538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assistance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Billing Inserts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Brochures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Speakers’ Bureau</a:t>
            </a:r>
          </a:p>
        </p:txBody>
      </p:sp>
      <p:pic>
        <p:nvPicPr>
          <p:cNvPr id="4" name="Picture 3" descr="lady_speaker_at_po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057400"/>
            <a:ext cx="2895600" cy="434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usiness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33800"/>
            <a:ext cx="368935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888" y="685800"/>
            <a:ext cx="82915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5257800" cy="2554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Billing Inserts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Brochures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Speakers’ Bureau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Newsletters</a:t>
            </a:r>
          </a:p>
        </p:txBody>
      </p:sp>
      <p:pic>
        <p:nvPicPr>
          <p:cNvPr id="45060" name="Picture 5" descr="cfpud new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4576">
            <a:off x="6618288" y="1330325"/>
            <a:ext cx="2373312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wjpa new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09301">
            <a:off x="4694238" y="2057400"/>
            <a:ext cx="2776537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waterlin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2886">
            <a:off x="5638800" y="3167063"/>
            <a:ext cx="2824163" cy="369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3" name="Picture 6" descr="spring newsx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126647">
            <a:off x="2563813" y="3563938"/>
            <a:ext cx="2857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888" y="685800"/>
            <a:ext cx="82915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7221538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Conservation education assistance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Billing Inserts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Brochures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Speakers’ Bureau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Newsletters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  Workshops</a:t>
            </a:r>
          </a:p>
        </p:txBody>
      </p:sp>
      <p:pic>
        <p:nvPicPr>
          <p:cNvPr id="4" name="Picture 3" descr="rendl vip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404495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arol katy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905000"/>
            <a:ext cx="26670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888" y="685800"/>
            <a:ext cx="82915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Assumptions for Reuse and Water Conservation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371600"/>
            <a:ext cx="6375400" cy="3540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Conservation education assistance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Billing Inserts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Brochures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Speakers’ Bureau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Newsletters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Workshops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  New Website</a:t>
            </a:r>
          </a:p>
        </p:txBody>
      </p:sp>
      <p:pic>
        <p:nvPicPr>
          <p:cNvPr id="4" name="Picture 3" descr="websho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3716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q&amp;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143000"/>
            <a:ext cx="34591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457200" y="0"/>
            <a:ext cx="1676400" cy="16002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828800"/>
            <a:ext cx="4003675" cy="4524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Additional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Meetings and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Workshops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to come…Please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sign up on our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website to receive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periodic notices!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www.sjra.net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838200" y="381000"/>
            <a:ext cx="5867400" cy="9334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WRAP Participants</a:t>
            </a:r>
          </a:p>
        </p:txBody>
      </p:sp>
      <p:sp>
        <p:nvSpPr>
          <p:cNvPr id="9219" name="Rectangle 8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229600" cy="51054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2060"/>
                </a:solidFill>
              </a:rPr>
              <a:t>201 Large Volume Groundwater Users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800" b="1" smtClean="0">
                <a:solidFill>
                  <a:srgbClr val="002060"/>
                </a:solidFill>
              </a:rPr>
              <a:t>    ~ 3 entities doing their own WRAP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1600" b="1" smtClean="0">
                <a:solidFill>
                  <a:srgbClr val="002060"/>
                </a:solidFill>
              </a:rPr>
              <a:t>	      </a:t>
            </a:r>
            <a:r>
              <a:rPr lang="en-US" sz="2000" b="1" smtClean="0">
                <a:solidFill>
                  <a:srgbClr val="002060"/>
                </a:solidFill>
              </a:rPr>
              <a:t>(City of Houston, Conroe Country Club,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000" b="1" smtClean="0">
                <a:solidFill>
                  <a:srgbClr val="002060"/>
                </a:solidFill>
              </a:rPr>
              <a:t>            Wedgewood Golf Club)</a:t>
            </a:r>
          </a:p>
          <a:p>
            <a:pPr eaLnBrk="1" hangingPunct="1">
              <a:buFont typeface="Wingdings 2" pitchFamily="18" charset="2"/>
              <a:buNone/>
            </a:pPr>
            <a:endParaRPr lang="en-US" sz="2800" b="1" smtClean="0">
              <a:solidFill>
                <a:srgbClr val="002060"/>
              </a:solidFill>
            </a:endParaRPr>
          </a:p>
          <a:p>
            <a:pPr eaLnBrk="1" hangingPunct="1"/>
            <a:r>
              <a:rPr lang="en-US" sz="2800" b="1" smtClean="0">
                <a:solidFill>
                  <a:srgbClr val="002060"/>
                </a:solidFill>
              </a:rPr>
              <a:t>198 Participants in SJRA Joint WRAP </a:t>
            </a:r>
          </a:p>
          <a:p>
            <a:pPr eaLnBrk="1" hangingPunct="1">
              <a:buFont typeface="Wingdings 2" pitchFamily="18" charset="2"/>
              <a:buNone/>
            </a:pPr>
            <a:endParaRPr lang="en-US" sz="2800" b="1" smtClean="0">
              <a:solidFill>
                <a:srgbClr val="002060"/>
              </a:solidFill>
            </a:endParaRPr>
          </a:p>
          <a:p>
            <a:pPr eaLnBrk="1" hangingPunct="1"/>
            <a:r>
              <a:rPr lang="en-US" sz="2800" b="1" smtClean="0">
                <a:solidFill>
                  <a:srgbClr val="002060"/>
                </a:solidFill>
              </a:rPr>
              <a:t>Timeline</a:t>
            </a:r>
          </a:p>
          <a:p>
            <a:pPr lvl="1"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800" b="1" smtClean="0">
                <a:solidFill>
                  <a:srgbClr val="002060"/>
                </a:solidFill>
              </a:rPr>
              <a:t>August 28, 2008 – WRAP Part I submitted</a:t>
            </a:r>
          </a:p>
          <a:p>
            <a:pPr lvl="1"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800" b="1" smtClean="0">
                <a:solidFill>
                  <a:srgbClr val="002060"/>
                </a:solidFill>
              </a:rPr>
              <a:t>March 2, 2009 – WRAP Part II due</a:t>
            </a:r>
          </a:p>
        </p:txBody>
      </p:sp>
      <p:pic>
        <p:nvPicPr>
          <p:cNvPr id="6" name="Picture 5" descr="Copy of Lake Conroe 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28600"/>
            <a:ext cx="186848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SJRA_Client_200808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152400"/>
            <a:ext cx="887412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6096000"/>
            <a:ext cx="3810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WRAP Participants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LSGCD WRAP II Elements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389438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Water Supply Sources / Strategies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Infrastructure Requirements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Construction Timeline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Costs and Financing Methods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Preliminary Engineering for 2015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Conceptual for Future Phases</a:t>
            </a:r>
          </a:p>
        </p:txBody>
      </p:sp>
      <p:pic>
        <p:nvPicPr>
          <p:cNvPr id="6" name="Picture 5" descr="lg pi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24000"/>
            <a:ext cx="2057400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ime and mon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572000"/>
            <a:ext cx="3062288" cy="20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ater tower 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813" y="4572000"/>
            <a:ext cx="30988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6637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chemeClr val="accent2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3600" b="1" dirty="0">
                <a:latin typeface="Constantia" pitchFamily="18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Constantia" pitchFamily="18" charset="0"/>
              </a:rPr>
              <a:t>Initial Strategies</a:t>
            </a:r>
          </a:p>
          <a:p>
            <a:pPr lvl="1" eaLnBrk="0" hangingPunct="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002060"/>
                </a:solidFill>
                <a:latin typeface="Constantia" pitchFamily="18" charset="0"/>
              </a:rPr>
              <a:t>  Surface Water Conversion</a:t>
            </a:r>
          </a:p>
          <a:p>
            <a:pPr lvl="1" eaLnBrk="0" hangingPunct="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002060"/>
                </a:solidFill>
                <a:latin typeface="Constantia" pitchFamily="18" charset="0"/>
              </a:rPr>
              <a:t>  Water Conservation</a:t>
            </a:r>
          </a:p>
          <a:p>
            <a:pPr lvl="1" eaLnBrk="0" hangingPunct="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002060"/>
                </a:solidFill>
                <a:latin typeface="Constantia" pitchFamily="18" charset="0"/>
              </a:rPr>
              <a:t>  Drought Management</a:t>
            </a:r>
          </a:p>
          <a:p>
            <a:pPr lvl="1" eaLnBrk="0" hangingPunct="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002060"/>
                </a:solidFill>
                <a:latin typeface="Constantia" pitchFamily="18" charset="0"/>
              </a:rPr>
              <a:t>  Reuse</a:t>
            </a:r>
          </a:p>
          <a:p>
            <a:pPr lvl="1" eaLnBrk="0" hangingPunct="0">
              <a:buClr>
                <a:srgbClr val="FFFF00"/>
              </a:buClr>
              <a:defRPr/>
            </a:pPr>
            <a:endParaRPr lang="en-US" sz="36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7" name="Picture 6" descr="st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04800"/>
            <a:ext cx="1600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838200" y="762000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Joint WRAP</a:t>
            </a:r>
          </a:p>
        </p:txBody>
      </p:sp>
      <p:pic>
        <p:nvPicPr>
          <p:cNvPr id="5" name="Picture 4" descr="purple-pip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733800"/>
            <a:ext cx="25019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awtoothless ch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84582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Triangle 2"/>
          <p:cNvSpPr/>
          <p:nvPr/>
        </p:nvSpPr>
        <p:spPr>
          <a:xfrm>
            <a:off x="1524000" y="2819400"/>
            <a:ext cx="7010400" cy="1905000"/>
          </a:xfrm>
          <a:prstGeom prst="rtTriangle">
            <a:avLst/>
          </a:prstGeom>
          <a:solidFill>
            <a:schemeClr val="accent1">
              <a:alpha val="36000"/>
            </a:schemeClr>
          </a:soli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/>
        </p:nvSpPr>
        <p:spPr>
          <a:xfrm>
            <a:off x="1524000" y="3048000"/>
            <a:ext cx="7010400" cy="1676400"/>
          </a:xfrm>
          <a:prstGeom prst="rtTriangle">
            <a:avLst/>
          </a:prstGeom>
          <a:solidFill>
            <a:schemeClr val="accent1">
              <a:alpha val="36000"/>
            </a:schemeClr>
          </a:soli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7924</TotalTime>
  <Words>891</Words>
  <Application>Microsoft Office PowerPoint</Application>
  <PresentationFormat>On-screen Show (4:3)</PresentationFormat>
  <Paragraphs>377</Paragraphs>
  <Slides>46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Flow</vt:lpstr>
      <vt:lpstr>Default Design</vt:lpstr>
      <vt:lpstr>Chart</vt:lpstr>
      <vt:lpstr>Montgomery County Alternative Water Supply</vt:lpstr>
      <vt:lpstr>LSGCD DRP Phase IIA  REQUIREMENTS  </vt:lpstr>
      <vt:lpstr>LSGCD Requirements </vt:lpstr>
      <vt:lpstr>WRAP PART I UPDATE</vt:lpstr>
      <vt:lpstr>Joint WRAP Participants</vt:lpstr>
      <vt:lpstr>Slide 6</vt:lpstr>
      <vt:lpstr>LSGCD WRAP II Elements</vt:lpstr>
      <vt:lpstr>Slide 8</vt:lpstr>
      <vt:lpstr>Slide 9</vt:lpstr>
      <vt:lpstr>Source Alternatives Analysis  </vt:lpstr>
      <vt:lpstr>Alternative Source Summary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 </vt:lpstr>
      <vt:lpstr> </vt:lpstr>
      <vt:lpstr>Slide 36</vt:lpstr>
      <vt:lpstr>Slide 37</vt:lpstr>
      <vt:lpstr>LSGCD WRAP II - Conclusions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Montgomery County Alternative Water Supply</dc:title>
  <dc:creator>rkelling</dc:creator>
  <cp:lastModifiedBy>jhouston</cp:lastModifiedBy>
  <cp:revision>381</cp:revision>
  <dcterms:created xsi:type="dcterms:W3CDTF">2008-07-06T20:15:19Z</dcterms:created>
  <dcterms:modified xsi:type="dcterms:W3CDTF">2008-11-14T16:11:10Z</dcterms:modified>
</cp:coreProperties>
</file>